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Fira Sans Bold" charset="1" panose="020B0803050000020004"/>
      <p:regular r:id="rId16"/>
    </p:embeddedFont>
    <p:embeddedFont>
      <p:font typeface="Fira Sans Ultra-Bold Italics" charset="1" panose="020B0903050000020004"/>
      <p:regular r:id="rId17"/>
    </p:embeddedFont>
    <p:embeddedFont>
      <p:font typeface="Gagalin" charset="1" panose="00000500000000000000"/>
      <p:regular r:id="rId18"/>
    </p:embeddedFont>
    <p:embeddedFont>
      <p:font typeface="Fira Sans Italics" charset="1" panose="020B0503050000020004"/>
      <p:regular r:id="rId19"/>
    </p:embeddedFont>
    <p:embeddedFont>
      <p:font typeface="Fira Sans" charset="1" panose="020B0503050000020004"/>
      <p:regular r:id="rId20"/>
    </p:embeddedFont>
    <p:embeddedFont>
      <p:font typeface="Bree Serif" charset="1" panose="02000503040000020004"/>
      <p:regular r:id="rId21"/>
    </p:embeddedFont>
    <p:embeddedFont>
      <p:font typeface="Open Sans" charset="1" panose="020B06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2" Target="../media/image7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E4FE"/>
        </a:solidFill>
      </p:bgPr>
    </p:bg>
    <p:spTree>
      <p:nvGrpSpPr>
        <p:cNvPr id="1" name=""/>
        <p:cNvGrpSpPr/>
        <p:nvPr/>
      </p:nvGrpSpPr>
      <p:grpSpPr>
        <a:xfrm>
          <a:off x="0" y="0"/>
          <a:ext cx="0" cy="0"/>
          <a:chOff x="0" y="0"/>
          <a:chExt cx="0" cy="0"/>
        </a:xfrm>
      </p:grpSpPr>
      <p:sp>
        <p:nvSpPr>
          <p:cNvPr name="Freeform 2" id="2"/>
          <p:cNvSpPr/>
          <p:nvPr/>
        </p:nvSpPr>
        <p:spPr>
          <a:xfrm flipH="false" flipV="false" rot="0">
            <a:off x="1391936" y="162731"/>
            <a:ext cx="10430418" cy="10287000"/>
          </a:xfrm>
          <a:custGeom>
            <a:avLst/>
            <a:gdLst/>
            <a:ahLst/>
            <a:cxnLst/>
            <a:rect r="r" b="b" t="t" l="l"/>
            <a:pathLst>
              <a:path h="10287000" w="10430418">
                <a:moveTo>
                  <a:pt x="0" y="0"/>
                </a:moveTo>
                <a:lnTo>
                  <a:pt x="10430418" y="0"/>
                </a:lnTo>
                <a:lnTo>
                  <a:pt x="10430418" y="10287000"/>
                </a:lnTo>
                <a:lnTo>
                  <a:pt x="0" y="1028700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5588" y="9967518"/>
            <a:ext cx="21867399" cy="3086100"/>
            <a:chOff x="0" y="0"/>
            <a:chExt cx="5759315" cy="812800"/>
          </a:xfrm>
        </p:grpSpPr>
        <p:sp>
          <p:nvSpPr>
            <p:cNvPr name="Freeform 4" id="4"/>
            <p:cNvSpPr/>
            <p:nvPr/>
          </p:nvSpPr>
          <p:spPr>
            <a:xfrm flipH="false" flipV="false" rot="0">
              <a:off x="0" y="0"/>
              <a:ext cx="5759315" cy="812800"/>
            </a:xfrm>
            <a:custGeom>
              <a:avLst/>
              <a:gdLst/>
              <a:ahLst/>
              <a:cxnLst/>
              <a:rect r="r" b="b" t="t" l="l"/>
              <a:pathLst>
                <a:path h="812800" w="5759315">
                  <a:moveTo>
                    <a:pt x="18056" y="0"/>
                  </a:moveTo>
                  <a:lnTo>
                    <a:pt x="5741259" y="0"/>
                  </a:lnTo>
                  <a:cubicBezTo>
                    <a:pt x="5751231" y="0"/>
                    <a:pt x="5759315" y="8084"/>
                    <a:pt x="5759315" y="18056"/>
                  </a:cubicBezTo>
                  <a:lnTo>
                    <a:pt x="5759315" y="794744"/>
                  </a:lnTo>
                  <a:cubicBezTo>
                    <a:pt x="5759315" y="799533"/>
                    <a:pt x="5757413" y="804125"/>
                    <a:pt x="5754027" y="807512"/>
                  </a:cubicBezTo>
                  <a:cubicBezTo>
                    <a:pt x="5750640" y="810898"/>
                    <a:pt x="5746048" y="812800"/>
                    <a:pt x="5741259" y="812800"/>
                  </a:cubicBezTo>
                  <a:lnTo>
                    <a:pt x="18056" y="812800"/>
                  </a:lnTo>
                  <a:cubicBezTo>
                    <a:pt x="8084" y="812800"/>
                    <a:pt x="0" y="804716"/>
                    <a:pt x="0" y="794744"/>
                  </a:cubicBezTo>
                  <a:lnTo>
                    <a:pt x="0" y="18056"/>
                  </a:lnTo>
                  <a:cubicBezTo>
                    <a:pt x="0" y="8084"/>
                    <a:pt x="8084" y="0"/>
                    <a:pt x="18056" y="0"/>
                  </a:cubicBezTo>
                  <a:close/>
                </a:path>
              </a:pathLst>
            </a:custGeom>
            <a:solidFill>
              <a:srgbClr val="4239A2"/>
            </a:solidFill>
          </p:spPr>
        </p:sp>
        <p:sp>
          <p:nvSpPr>
            <p:cNvPr name="TextBox 5" id="5"/>
            <p:cNvSpPr txBox="true"/>
            <p:nvPr/>
          </p:nvSpPr>
          <p:spPr>
            <a:xfrm>
              <a:off x="0" y="-28575"/>
              <a:ext cx="5759315" cy="8413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548626">
            <a:off x="6160798" y="5801954"/>
            <a:ext cx="13774142" cy="13664699"/>
          </a:xfrm>
          <a:custGeom>
            <a:avLst/>
            <a:gdLst/>
            <a:ahLst/>
            <a:cxnLst/>
            <a:rect r="r" b="b" t="t" l="l"/>
            <a:pathLst>
              <a:path h="13664699" w="13774142">
                <a:moveTo>
                  <a:pt x="0" y="0"/>
                </a:moveTo>
                <a:lnTo>
                  <a:pt x="13774141" y="0"/>
                </a:lnTo>
                <a:lnTo>
                  <a:pt x="13774141" y="13664699"/>
                </a:lnTo>
                <a:lnTo>
                  <a:pt x="0" y="136646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243029" y="4627335"/>
            <a:ext cx="7234422" cy="5145483"/>
          </a:xfrm>
          <a:custGeom>
            <a:avLst/>
            <a:gdLst/>
            <a:ahLst/>
            <a:cxnLst/>
            <a:rect r="r" b="b" t="t" l="l"/>
            <a:pathLst>
              <a:path h="5145483" w="7234422">
                <a:moveTo>
                  <a:pt x="0" y="0"/>
                </a:moveTo>
                <a:lnTo>
                  <a:pt x="7234422" y="0"/>
                </a:lnTo>
                <a:lnTo>
                  <a:pt x="7234422" y="5145483"/>
                </a:lnTo>
                <a:lnTo>
                  <a:pt x="0" y="5145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477858" y="7765710"/>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215124" y="6993549"/>
            <a:ext cx="7413856" cy="772161"/>
            <a:chOff x="0" y="0"/>
            <a:chExt cx="1952620" cy="203368"/>
          </a:xfrm>
        </p:grpSpPr>
        <p:sp>
          <p:nvSpPr>
            <p:cNvPr name="Freeform 10" id="10"/>
            <p:cNvSpPr/>
            <p:nvPr/>
          </p:nvSpPr>
          <p:spPr>
            <a:xfrm flipH="false" flipV="false" rot="0">
              <a:off x="0" y="0"/>
              <a:ext cx="1952621" cy="203368"/>
            </a:xfrm>
            <a:custGeom>
              <a:avLst/>
              <a:gdLst/>
              <a:ahLst/>
              <a:cxnLst/>
              <a:rect r="r" b="b" t="t" l="l"/>
              <a:pathLst>
                <a:path h="203368" w="1952621">
                  <a:moveTo>
                    <a:pt x="25062" y="0"/>
                  </a:moveTo>
                  <a:lnTo>
                    <a:pt x="1927559" y="0"/>
                  </a:lnTo>
                  <a:cubicBezTo>
                    <a:pt x="1934205" y="0"/>
                    <a:pt x="1940580" y="2640"/>
                    <a:pt x="1945280" y="7340"/>
                  </a:cubicBezTo>
                  <a:cubicBezTo>
                    <a:pt x="1949980" y="12041"/>
                    <a:pt x="1952621" y="18415"/>
                    <a:pt x="1952621" y="25062"/>
                  </a:cubicBezTo>
                  <a:lnTo>
                    <a:pt x="1952621" y="178306"/>
                  </a:lnTo>
                  <a:cubicBezTo>
                    <a:pt x="1952621" y="184952"/>
                    <a:pt x="1949980" y="191327"/>
                    <a:pt x="1945280" y="196027"/>
                  </a:cubicBezTo>
                  <a:cubicBezTo>
                    <a:pt x="1940580" y="200727"/>
                    <a:pt x="1934205" y="203368"/>
                    <a:pt x="1927559" y="203368"/>
                  </a:cubicBezTo>
                  <a:lnTo>
                    <a:pt x="25062" y="203368"/>
                  </a:lnTo>
                  <a:cubicBezTo>
                    <a:pt x="18415" y="203368"/>
                    <a:pt x="12041" y="200727"/>
                    <a:pt x="7340" y="196027"/>
                  </a:cubicBezTo>
                  <a:cubicBezTo>
                    <a:pt x="2640" y="191327"/>
                    <a:pt x="0" y="184952"/>
                    <a:pt x="0" y="178306"/>
                  </a:cubicBezTo>
                  <a:lnTo>
                    <a:pt x="0" y="25062"/>
                  </a:lnTo>
                  <a:cubicBezTo>
                    <a:pt x="0" y="18415"/>
                    <a:pt x="2640" y="12041"/>
                    <a:pt x="7340" y="7340"/>
                  </a:cubicBezTo>
                  <a:cubicBezTo>
                    <a:pt x="12041" y="2640"/>
                    <a:pt x="18415" y="0"/>
                    <a:pt x="25062" y="0"/>
                  </a:cubicBezTo>
                  <a:close/>
                </a:path>
              </a:pathLst>
            </a:custGeom>
            <a:solidFill>
              <a:srgbClr val="EFECEC"/>
            </a:solidFill>
          </p:spPr>
        </p:sp>
        <p:sp>
          <p:nvSpPr>
            <p:cNvPr name="TextBox 11" id="11"/>
            <p:cNvSpPr txBox="true"/>
            <p:nvPr/>
          </p:nvSpPr>
          <p:spPr>
            <a:xfrm>
              <a:off x="0" y="-28575"/>
              <a:ext cx="1952620" cy="231943"/>
            </a:xfrm>
            <a:prstGeom prst="rect">
              <a:avLst/>
            </a:prstGeom>
          </p:spPr>
          <p:txBody>
            <a:bodyPr anchor="ctr" rtlCol="false" tIns="50800" lIns="50800" bIns="50800" rIns="50800"/>
            <a:lstStyle/>
            <a:p>
              <a:pPr algn="l">
                <a:lnSpc>
                  <a:spcPts val="2659"/>
                </a:lnSpc>
              </a:pPr>
            </a:p>
          </p:txBody>
        </p:sp>
      </p:grpSp>
      <p:sp>
        <p:nvSpPr>
          <p:cNvPr name="Freeform 12" id="12"/>
          <p:cNvSpPr/>
          <p:nvPr/>
        </p:nvSpPr>
        <p:spPr>
          <a:xfrm flipH="false" flipV="false" rot="0">
            <a:off x="9441298" y="5632224"/>
            <a:ext cx="192752" cy="196685"/>
          </a:xfrm>
          <a:custGeom>
            <a:avLst/>
            <a:gdLst/>
            <a:ahLst/>
            <a:cxnLst/>
            <a:rect r="r" b="b" t="t" l="l"/>
            <a:pathLst>
              <a:path h="196685" w="192752">
                <a:moveTo>
                  <a:pt x="0" y="0"/>
                </a:moveTo>
                <a:lnTo>
                  <a:pt x="192752" y="0"/>
                </a:lnTo>
                <a:lnTo>
                  <a:pt x="192752" y="196686"/>
                </a:lnTo>
                <a:lnTo>
                  <a:pt x="0" y="196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6875749" y="3282618"/>
            <a:ext cx="165918" cy="202339"/>
          </a:xfrm>
          <a:custGeom>
            <a:avLst/>
            <a:gdLst/>
            <a:ahLst/>
            <a:cxnLst/>
            <a:rect r="r" b="b" t="t" l="l"/>
            <a:pathLst>
              <a:path h="202339" w="165918">
                <a:moveTo>
                  <a:pt x="0" y="0"/>
                </a:moveTo>
                <a:lnTo>
                  <a:pt x="165918" y="0"/>
                </a:lnTo>
                <a:lnTo>
                  <a:pt x="165918" y="202338"/>
                </a:lnTo>
                <a:lnTo>
                  <a:pt x="0" y="2023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6522377" y="213010"/>
            <a:ext cx="1473846" cy="1631379"/>
          </a:xfrm>
          <a:custGeom>
            <a:avLst/>
            <a:gdLst/>
            <a:ahLst/>
            <a:cxnLst/>
            <a:rect r="r" b="b" t="t" l="l"/>
            <a:pathLst>
              <a:path h="1631379" w="1473846">
                <a:moveTo>
                  <a:pt x="0" y="0"/>
                </a:moveTo>
                <a:lnTo>
                  <a:pt x="1473846" y="0"/>
                </a:lnTo>
                <a:lnTo>
                  <a:pt x="1473846" y="1631380"/>
                </a:lnTo>
                <a:lnTo>
                  <a:pt x="0" y="1631380"/>
                </a:lnTo>
                <a:lnTo>
                  <a:pt x="0" y="0"/>
                </a:lnTo>
                <a:close/>
              </a:path>
            </a:pathLst>
          </a:custGeom>
          <a:blipFill>
            <a:blip r:embed="rId14"/>
            <a:stretch>
              <a:fillRect l="0" t="0" r="0" b="0"/>
            </a:stretch>
          </a:blipFill>
        </p:spPr>
      </p:sp>
      <p:sp>
        <p:nvSpPr>
          <p:cNvPr name="Freeform 15" id="15"/>
          <p:cNvSpPr/>
          <p:nvPr/>
        </p:nvSpPr>
        <p:spPr>
          <a:xfrm flipH="false" flipV="false" rot="0">
            <a:off x="14687144" y="213010"/>
            <a:ext cx="1552102" cy="1585125"/>
          </a:xfrm>
          <a:custGeom>
            <a:avLst/>
            <a:gdLst/>
            <a:ahLst/>
            <a:cxnLst/>
            <a:rect r="r" b="b" t="t" l="l"/>
            <a:pathLst>
              <a:path h="1585125" w="1552102">
                <a:moveTo>
                  <a:pt x="0" y="0"/>
                </a:moveTo>
                <a:lnTo>
                  <a:pt x="1552102" y="0"/>
                </a:lnTo>
                <a:lnTo>
                  <a:pt x="1552102" y="1585126"/>
                </a:lnTo>
                <a:lnTo>
                  <a:pt x="0" y="1585126"/>
                </a:lnTo>
                <a:lnTo>
                  <a:pt x="0" y="0"/>
                </a:lnTo>
                <a:close/>
              </a:path>
            </a:pathLst>
          </a:custGeom>
          <a:blipFill>
            <a:blip r:embed="rId15"/>
            <a:stretch>
              <a:fillRect l="0" t="0" r="0" b="0"/>
            </a:stretch>
          </a:blipFill>
        </p:spPr>
      </p:sp>
      <p:sp>
        <p:nvSpPr>
          <p:cNvPr name="Freeform 16" id="16"/>
          <p:cNvSpPr/>
          <p:nvPr/>
        </p:nvSpPr>
        <p:spPr>
          <a:xfrm flipH="false" flipV="false" rot="0">
            <a:off x="123046" y="0"/>
            <a:ext cx="1811309" cy="1798136"/>
          </a:xfrm>
          <a:custGeom>
            <a:avLst/>
            <a:gdLst/>
            <a:ahLst/>
            <a:cxnLst/>
            <a:rect r="r" b="b" t="t" l="l"/>
            <a:pathLst>
              <a:path h="1798136" w="1811309">
                <a:moveTo>
                  <a:pt x="0" y="0"/>
                </a:moveTo>
                <a:lnTo>
                  <a:pt x="1811308" y="0"/>
                </a:lnTo>
                <a:lnTo>
                  <a:pt x="1811308" y="1798136"/>
                </a:lnTo>
                <a:lnTo>
                  <a:pt x="0" y="17981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380462" y="3092118"/>
            <a:ext cx="10377835" cy="3285491"/>
          </a:xfrm>
          <a:prstGeom prst="rect">
            <a:avLst/>
          </a:prstGeom>
        </p:spPr>
        <p:txBody>
          <a:bodyPr anchor="t" rtlCol="false" tIns="0" lIns="0" bIns="0" rIns="0">
            <a:spAutoFit/>
          </a:bodyPr>
          <a:lstStyle/>
          <a:p>
            <a:pPr algn="ctr" marL="0" indent="0" lvl="0">
              <a:lnSpc>
                <a:spcPts val="13159"/>
              </a:lnSpc>
              <a:spcBef>
                <a:spcPct val="0"/>
              </a:spcBef>
            </a:pPr>
            <a:r>
              <a:rPr lang="en-US" b="true" sz="9399">
                <a:solidFill>
                  <a:srgbClr val="000000"/>
                </a:solidFill>
                <a:latin typeface="Fira Sans Bold"/>
                <a:ea typeface="Fira Sans Bold"/>
                <a:cs typeface="Fira Sans Bold"/>
                <a:sym typeface="Fira Sans Bold"/>
              </a:rPr>
              <a:t>TEKNIK </a:t>
            </a:r>
            <a:r>
              <a:rPr lang="en-US" b="true" sz="9399">
                <a:solidFill>
                  <a:srgbClr val="000000"/>
                </a:solidFill>
                <a:latin typeface="Fira Sans Bold"/>
                <a:ea typeface="Fira Sans Bold"/>
                <a:cs typeface="Fira Sans Bold"/>
                <a:sym typeface="Fira Sans Bold"/>
              </a:rPr>
              <a:t>MUNGING/ WRANGLING</a:t>
            </a:r>
          </a:p>
        </p:txBody>
      </p:sp>
      <p:sp>
        <p:nvSpPr>
          <p:cNvPr name="TextBox 18" id="18"/>
          <p:cNvSpPr txBox="true"/>
          <p:nvPr/>
        </p:nvSpPr>
        <p:spPr>
          <a:xfrm rot="0">
            <a:off x="1028700" y="7027840"/>
            <a:ext cx="7598324" cy="547370"/>
          </a:xfrm>
          <a:prstGeom prst="rect">
            <a:avLst/>
          </a:prstGeom>
        </p:spPr>
        <p:txBody>
          <a:bodyPr anchor="t" rtlCol="false" tIns="0" lIns="0" bIns="0" rIns="0">
            <a:spAutoFit/>
          </a:bodyPr>
          <a:lstStyle/>
          <a:p>
            <a:pPr algn="ctr">
              <a:lnSpc>
                <a:spcPts val="4480"/>
              </a:lnSpc>
            </a:pPr>
            <a:r>
              <a:rPr lang="en-US" b="true" sz="3200" i="true">
                <a:solidFill>
                  <a:srgbClr val="353050"/>
                </a:solidFill>
                <a:latin typeface="Fira Sans Ultra-Bold Italics"/>
                <a:ea typeface="Fira Sans Ultra-Bold Italics"/>
                <a:cs typeface="Fira Sans Ultra-Bold Italics"/>
                <a:sym typeface="Fira Sans Ultra-Bold Italics"/>
              </a:rPr>
              <a:t>Kelompok 1</a:t>
            </a:r>
          </a:p>
        </p:txBody>
      </p:sp>
      <p:sp>
        <p:nvSpPr>
          <p:cNvPr name="TextBox 19" id="19"/>
          <p:cNvSpPr txBox="true"/>
          <p:nvPr/>
        </p:nvSpPr>
        <p:spPr>
          <a:xfrm rot="0">
            <a:off x="806934" y="806"/>
            <a:ext cx="16452366" cy="2815087"/>
          </a:xfrm>
          <a:prstGeom prst="rect">
            <a:avLst/>
          </a:prstGeom>
        </p:spPr>
        <p:txBody>
          <a:bodyPr anchor="t" rtlCol="false" tIns="0" lIns="0" bIns="0" rIns="0">
            <a:spAutoFit/>
          </a:bodyPr>
          <a:lstStyle/>
          <a:p>
            <a:pPr algn="ctr">
              <a:lnSpc>
                <a:spcPts val="11262"/>
              </a:lnSpc>
            </a:pPr>
            <a:r>
              <a:rPr lang="en-US" sz="8044">
                <a:gradFill>
                  <a:gsLst>
                    <a:gs pos="0">
                      <a:srgbClr val="7B2D9F">
                        <a:alpha val="100000"/>
                      </a:srgbClr>
                    </a:gs>
                    <a:gs pos="100000">
                      <a:srgbClr val="FDD82E">
                        <a:alpha val="100000"/>
                      </a:srgbClr>
                    </a:gs>
                  </a:gsLst>
                  <a:lin ang="5400000"/>
                </a:gradFill>
                <a:latin typeface="Gagalin"/>
                <a:ea typeface="Gagalin"/>
                <a:cs typeface="Gagalin"/>
                <a:sym typeface="Gagalin"/>
              </a:rPr>
              <a:t>TUGAS BESAR</a:t>
            </a:r>
          </a:p>
          <a:p>
            <a:pPr algn="ctr" marL="0" indent="0" lvl="0">
              <a:lnSpc>
                <a:spcPts val="11262"/>
              </a:lnSpc>
              <a:spcBef>
                <a:spcPct val="0"/>
              </a:spcBef>
            </a:pPr>
            <a:r>
              <a:rPr lang="en-US" sz="8044">
                <a:gradFill>
                  <a:gsLst>
                    <a:gs pos="0">
                      <a:srgbClr val="7B2D9F">
                        <a:alpha val="100000"/>
                      </a:srgbClr>
                    </a:gs>
                    <a:gs pos="100000">
                      <a:srgbClr val="FDD82E">
                        <a:alpha val="100000"/>
                      </a:srgbClr>
                    </a:gs>
                  </a:gsLst>
                  <a:lin ang="5400000"/>
                </a:gradFill>
                <a:latin typeface="Gagalin"/>
                <a:ea typeface="Gagalin"/>
                <a:cs typeface="Gagalin"/>
                <a:sym typeface="Gagalin"/>
              </a:rPr>
              <a:t>KOMPUTASI STATISTIK</a:t>
            </a:r>
          </a:p>
        </p:txBody>
      </p:sp>
      <p:sp>
        <p:nvSpPr>
          <p:cNvPr name="TextBox 20" id="20"/>
          <p:cNvSpPr txBox="true"/>
          <p:nvPr/>
        </p:nvSpPr>
        <p:spPr>
          <a:xfrm rot="0">
            <a:off x="380462" y="8137185"/>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May Talitha Dahlia</a:t>
            </a:r>
          </a:p>
        </p:txBody>
      </p:sp>
      <p:sp>
        <p:nvSpPr>
          <p:cNvPr name="TextBox 21" id="21"/>
          <p:cNvSpPr txBox="true"/>
          <p:nvPr/>
        </p:nvSpPr>
        <p:spPr>
          <a:xfrm rot="0">
            <a:off x="326735" y="8949362"/>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Khazanatil Ilmi </a:t>
            </a:r>
          </a:p>
        </p:txBody>
      </p:sp>
      <p:sp>
        <p:nvSpPr>
          <p:cNvPr name="TextBox 22" id="22"/>
          <p:cNvSpPr txBox="true"/>
          <p:nvPr/>
        </p:nvSpPr>
        <p:spPr>
          <a:xfrm rot="0">
            <a:off x="4531584" y="8137185"/>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Iqfina Haula Halika</a:t>
            </a:r>
          </a:p>
        </p:txBody>
      </p:sp>
      <p:sp>
        <p:nvSpPr>
          <p:cNvPr name="TextBox 23" id="23"/>
          <p:cNvSpPr txBox="true"/>
          <p:nvPr/>
        </p:nvSpPr>
        <p:spPr>
          <a:xfrm rot="0">
            <a:off x="4531584" y="8949362"/>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Citra Agustin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0D8F9"/>
        </a:solidFill>
      </p:bgPr>
    </p:bg>
    <p:spTree>
      <p:nvGrpSpPr>
        <p:cNvPr id="1" name=""/>
        <p:cNvGrpSpPr/>
        <p:nvPr/>
      </p:nvGrpSpPr>
      <p:grpSpPr>
        <a:xfrm>
          <a:off x="0" y="0"/>
          <a:ext cx="0" cy="0"/>
          <a:chOff x="0" y="0"/>
          <a:chExt cx="0" cy="0"/>
        </a:xfrm>
      </p:grpSpPr>
      <p:sp>
        <p:nvSpPr>
          <p:cNvPr name="Freeform 2" id="2"/>
          <p:cNvSpPr/>
          <p:nvPr/>
        </p:nvSpPr>
        <p:spPr>
          <a:xfrm flipH="false" flipV="false" rot="0">
            <a:off x="10142151" y="4853596"/>
            <a:ext cx="6948902" cy="4959779"/>
          </a:xfrm>
          <a:custGeom>
            <a:avLst/>
            <a:gdLst/>
            <a:ahLst/>
            <a:cxnLst/>
            <a:rect r="r" b="b" t="t" l="l"/>
            <a:pathLst>
              <a:path h="4959779" w="6948902">
                <a:moveTo>
                  <a:pt x="0" y="0"/>
                </a:moveTo>
                <a:lnTo>
                  <a:pt x="6948902" y="0"/>
                </a:lnTo>
                <a:lnTo>
                  <a:pt x="6948902" y="4959779"/>
                </a:lnTo>
                <a:lnTo>
                  <a:pt x="0" y="4959779"/>
                </a:lnTo>
                <a:lnTo>
                  <a:pt x="0" y="0"/>
                </a:lnTo>
                <a:close/>
              </a:path>
            </a:pathLst>
          </a:custGeom>
          <a:blipFill>
            <a:blip r:embed="rId2"/>
            <a:stretch>
              <a:fillRect l="0" t="0" r="0" b="0"/>
            </a:stretch>
          </a:blipFill>
        </p:spPr>
      </p:sp>
      <p:sp>
        <p:nvSpPr>
          <p:cNvPr name="Freeform 3" id="3"/>
          <p:cNvSpPr/>
          <p:nvPr/>
        </p:nvSpPr>
        <p:spPr>
          <a:xfrm flipH="false" flipV="false" rot="0">
            <a:off x="3416204" y="114177"/>
            <a:ext cx="10094089" cy="10433167"/>
          </a:xfrm>
          <a:custGeom>
            <a:avLst/>
            <a:gdLst/>
            <a:ahLst/>
            <a:cxnLst/>
            <a:rect r="r" b="b" t="t" l="l"/>
            <a:pathLst>
              <a:path h="10433167" w="10094089">
                <a:moveTo>
                  <a:pt x="0" y="0"/>
                </a:moveTo>
                <a:lnTo>
                  <a:pt x="10094089" y="0"/>
                </a:lnTo>
                <a:lnTo>
                  <a:pt x="10094089" y="10433167"/>
                </a:lnTo>
                <a:lnTo>
                  <a:pt x="0" y="10433167"/>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7244">
            <a:off x="-2717298" y="8690545"/>
            <a:ext cx="11710045" cy="11617002"/>
          </a:xfrm>
          <a:custGeom>
            <a:avLst/>
            <a:gdLst/>
            <a:ahLst/>
            <a:cxnLst/>
            <a:rect r="r" b="b" t="t" l="l"/>
            <a:pathLst>
              <a:path h="11617002" w="11710045">
                <a:moveTo>
                  <a:pt x="0" y="0"/>
                </a:moveTo>
                <a:lnTo>
                  <a:pt x="11710044" y="0"/>
                </a:lnTo>
                <a:lnTo>
                  <a:pt x="11710044" y="11617003"/>
                </a:lnTo>
                <a:lnTo>
                  <a:pt x="0" y="116170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1234990"/>
            <a:ext cx="7312592" cy="850089"/>
          </a:xfrm>
          <a:custGeom>
            <a:avLst/>
            <a:gdLst/>
            <a:ahLst/>
            <a:cxnLst/>
            <a:rect r="r" b="b" t="t" l="l"/>
            <a:pathLst>
              <a:path h="850089" w="7312592">
                <a:moveTo>
                  <a:pt x="0" y="0"/>
                </a:moveTo>
                <a:lnTo>
                  <a:pt x="7312592" y="0"/>
                </a:lnTo>
                <a:lnTo>
                  <a:pt x="7312592" y="850088"/>
                </a:lnTo>
                <a:lnTo>
                  <a:pt x="0" y="850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513602" y="3755522"/>
            <a:ext cx="7312592" cy="850089"/>
          </a:xfrm>
          <a:custGeom>
            <a:avLst/>
            <a:gdLst/>
            <a:ahLst/>
            <a:cxnLst/>
            <a:rect r="r" b="b" t="t" l="l"/>
            <a:pathLst>
              <a:path h="850089" w="7312592">
                <a:moveTo>
                  <a:pt x="0" y="0"/>
                </a:moveTo>
                <a:lnTo>
                  <a:pt x="7312592" y="0"/>
                </a:lnTo>
                <a:lnTo>
                  <a:pt x="7312592" y="850089"/>
                </a:lnTo>
                <a:lnTo>
                  <a:pt x="0" y="8500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92023" y="2340120"/>
            <a:ext cx="7524778" cy="5370810"/>
          </a:xfrm>
          <a:custGeom>
            <a:avLst/>
            <a:gdLst/>
            <a:ahLst/>
            <a:cxnLst/>
            <a:rect r="r" b="b" t="t" l="l"/>
            <a:pathLst>
              <a:path h="5370810" w="7524778">
                <a:moveTo>
                  <a:pt x="0" y="0"/>
                </a:moveTo>
                <a:lnTo>
                  <a:pt x="7524778" y="0"/>
                </a:lnTo>
                <a:lnTo>
                  <a:pt x="7524778" y="5370810"/>
                </a:lnTo>
                <a:lnTo>
                  <a:pt x="0" y="5370810"/>
                </a:lnTo>
                <a:lnTo>
                  <a:pt x="0" y="0"/>
                </a:lnTo>
                <a:close/>
              </a:path>
            </a:pathLst>
          </a:custGeom>
          <a:blipFill>
            <a:blip r:embed="rId2"/>
            <a:stretch>
              <a:fillRect l="0" t="0" r="0" b="0"/>
            </a:stretch>
          </a:blipFill>
        </p:spPr>
      </p:sp>
      <p:sp>
        <p:nvSpPr>
          <p:cNvPr name="Freeform 8" id="8"/>
          <p:cNvSpPr/>
          <p:nvPr/>
        </p:nvSpPr>
        <p:spPr>
          <a:xfrm flipH="false" flipV="false" rot="0">
            <a:off x="15975914" y="0"/>
            <a:ext cx="2230279" cy="1767496"/>
          </a:xfrm>
          <a:custGeom>
            <a:avLst/>
            <a:gdLst/>
            <a:ahLst/>
            <a:cxnLst/>
            <a:rect r="r" b="b" t="t" l="l"/>
            <a:pathLst>
              <a:path h="1767496" w="2230279">
                <a:moveTo>
                  <a:pt x="0" y="0"/>
                </a:moveTo>
                <a:lnTo>
                  <a:pt x="2230279" y="0"/>
                </a:lnTo>
                <a:lnTo>
                  <a:pt x="2230279" y="1767496"/>
                </a:lnTo>
                <a:lnTo>
                  <a:pt x="0" y="1767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850032">
            <a:off x="8059191" y="234484"/>
            <a:ext cx="808115" cy="1588432"/>
          </a:xfrm>
          <a:custGeom>
            <a:avLst/>
            <a:gdLst/>
            <a:ahLst/>
            <a:cxnLst/>
            <a:rect r="r" b="b" t="t" l="l"/>
            <a:pathLst>
              <a:path h="1588432" w="808115">
                <a:moveTo>
                  <a:pt x="0" y="0"/>
                </a:moveTo>
                <a:lnTo>
                  <a:pt x="808115" y="0"/>
                </a:lnTo>
                <a:lnTo>
                  <a:pt x="808115" y="1588432"/>
                </a:lnTo>
                <a:lnTo>
                  <a:pt x="0" y="1588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513602" y="3610123"/>
            <a:ext cx="2232570" cy="1312565"/>
          </a:xfrm>
          <a:custGeom>
            <a:avLst/>
            <a:gdLst/>
            <a:ahLst/>
            <a:cxnLst/>
            <a:rect r="r" b="b" t="t" l="l"/>
            <a:pathLst>
              <a:path h="1312565" w="2232570">
                <a:moveTo>
                  <a:pt x="0" y="0"/>
                </a:moveTo>
                <a:lnTo>
                  <a:pt x="2232569" y="0"/>
                </a:lnTo>
                <a:lnTo>
                  <a:pt x="2232569" y="1312565"/>
                </a:lnTo>
                <a:lnTo>
                  <a:pt x="0" y="1312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850759" y="3155674"/>
            <a:ext cx="7207307" cy="3928026"/>
          </a:xfrm>
          <a:prstGeom prst="rect">
            <a:avLst/>
          </a:prstGeom>
        </p:spPr>
        <p:txBody>
          <a:bodyPr anchor="t" rtlCol="false" tIns="0" lIns="0" bIns="0" rIns="0">
            <a:spAutoFit/>
          </a:bodyPr>
          <a:lstStyle/>
          <a:p>
            <a:pPr algn="ctr">
              <a:lnSpc>
                <a:spcPts val="3469"/>
              </a:lnSpc>
            </a:pPr>
            <a:r>
              <a:rPr lang="en-US" sz="2478">
                <a:solidFill>
                  <a:srgbClr val="000000"/>
                </a:solidFill>
                <a:latin typeface="Fira Sans"/>
                <a:ea typeface="Fira Sans"/>
                <a:cs typeface="Fira Sans"/>
                <a:sym typeface="Fira Sans"/>
              </a:rPr>
              <a:t>Proses data munging membuat dataset lebih bersih dan konsisten, serta variabel baru yang dibentuk membantu analisis perbandingan antarwilayah. Hasil menunjukkan kepadatan tertinggi berada di kota besar, laju pertumbuhan penduduk relatif seragam, dan rasio jenis kelamin didominasi laki-laki tipis. Visualisasi juga memperjelas pola dan mendukung interpretasi hasil.</a:t>
            </a:r>
          </a:p>
        </p:txBody>
      </p:sp>
      <p:sp>
        <p:nvSpPr>
          <p:cNvPr name="TextBox 12" id="12"/>
          <p:cNvSpPr txBox="true"/>
          <p:nvPr/>
        </p:nvSpPr>
        <p:spPr>
          <a:xfrm rot="0">
            <a:off x="10407010" y="5564735"/>
            <a:ext cx="6419184" cy="3489876"/>
          </a:xfrm>
          <a:prstGeom prst="rect">
            <a:avLst/>
          </a:prstGeom>
        </p:spPr>
        <p:txBody>
          <a:bodyPr anchor="t" rtlCol="false" tIns="0" lIns="0" bIns="0" rIns="0">
            <a:spAutoFit/>
          </a:bodyPr>
          <a:lstStyle/>
          <a:p>
            <a:pPr algn="ctr">
              <a:lnSpc>
                <a:spcPts val="3469"/>
              </a:lnSpc>
            </a:pPr>
            <a:r>
              <a:rPr lang="en-US" sz="2478">
                <a:solidFill>
                  <a:srgbClr val="000000"/>
                </a:solidFill>
                <a:latin typeface="Fira Sans"/>
                <a:ea typeface="Fira Sans"/>
                <a:cs typeface="Fira Sans"/>
                <a:sym typeface="Fira Sans"/>
              </a:rPr>
              <a:t>Penelitian selanjutnya disarankan menambahkan data time series, luas wilayah resmi, serta uji korelasi untuk analisis lebih mendalam. Dokumentasi proses wrangling dan penggunaan otomatisasi seperti R Markdown juga perlu diterapkan agar analisis dapat direplikasi dengan mudah dan lebih efisien.</a:t>
            </a:r>
          </a:p>
        </p:txBody>
      </p:sp>
      <p:sp>
        <p:nvSpPr>
          <p:cNvPr name="TextBox 13" id="13"/>
          <p:cNvSpPr txBox="true"/>
          <p:nvPr/>
        </p:nvSpPr>
        <p:spPr>
          <a:xfrm rot="0">
            <a:off x="2433516" y="1120690"/>
            <a:ext cx="4253977" cy="969941"/>
          </a:xfrm>
          <a:prstGeom prst="rect">
            <a:avLst/>
          </a:prstGeom>
        </p:spPr>
        <p:txBody>
          <a:bodyPr anchor="t" rtlCol="false" tIns="0" lIns="0" bIns="0" rIns="0">
            <a:spAutoFit/>
          </a:bodyPr>
          <a:lstStyle/>
          <a:p>
            <a:pPr algn="ctr" marL="0" indent="0" lvl="0">
              <a:lnSpc>
                <a:spcPts val="7884"/>
              </a:lnSpc>
              <a:spcBef>
                <a:spcPct val="0"/>
              </a:spcBef>
            </a:pPr>
            <a:r>
              <a:rPr lang="en-US" sz="5631">
                <a:solidFill>
                  <a:srgbClr val="000000"/>
                </a:solidFill>
                <a:latin typeface="Gagalin"/>
                <a:ea typeface="Gagalin"/>
                <a:cs typeface="Gagalin"/>
                <a:sym typeface="Gagalin"/>
              </a:rPr>
              <a:t>KESIMPULAN</a:t>
            </a:r>
          </a:p>
        </p:txBody>
      </p:sp>
      <p:sp>
        <p:nvSpPr>
          <p:cNvPr name="TextBox 14" id="14"/>
          <p:cNvSpPr txBox="true"/>
          <p:nvPr/>
        </p:nvSpPr>
        <p:spPr>
          <a:xfrm rot="0">
            <a:off x="12169093" y="3476773"/>
            <a:ext cx="2682402" cy="1128838"/>
          </a:xfrm>
          <a:prstGeom prst="rect">
            <a:avLst/>
          </a:prstGeom>
        </p:spPr>
        <p:txBody>
          <a:bodyPr anchor="t" rtlCol="false" tIns="0" lIns="0" bIns="0" rIns="0">
            <a:spAutoFit/>
          </a:bodyPr>
          <a:lstStyle/>
          <a:p>
            <a:pPr algn="ctr" marL="0" indent="0" lvl="0">
              <a:lnSpc>
                <a:spcPts val="9180"/>
              </a:lnSpc>
              <a:spcBef>
                <a:spcPct val="0"/>
              </a:spcBef>
            </a:pPr>
            <a:r>
              <a:rPr lang="en-US" sz="6557">
                <a:solidFill>
                  <a:srgbClr val="000000"/>
                </a:solidFill>
                <a:latin typeface="Gagalin"/>
                <a:ea typeface="Gagalin"/>
                <a:cs typeface="Gagalin"/>
                <a:sym typeface="Gagalin"/>
              </a:rPr>
              <a:t>SARAN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36889" y="1103249"/>
            <a:ext cx="8965506" cy="8969807"/>
            <a:chOff x="0" y="0"/>
            <a:chExt cx="525017" cy="525269"/>
          </a:xfrm>
        </p:grpSpPr>
        <p:sp>
          <p:nvSpPr>
            <p:cNvPr name="Freeform 3" id="3"/>
            <p:cNvSpPr/>
            <p:nvPr/>
          </p:nvSpPr>
          <p:spPr>
            <a:xfrm flipH="false" flipV="false" rot="0">
              <a:off x="0" y="0"/>
              <a:ext cx="525017" cy="525269"/>
            </a:xfrm>
            <a:custGeom>
              <a:avLst/>
              <a:gdLst/>
              <a:ahLst/>
              <a:cxnLst/>
              <a:rect r="r" b="b" t="t" l="l"/>
              <a:pathLst>
                <a:path h="525269" w="525017">
                  <a:moveTo>
                    <a:pt x="262508" y="0"/>
                  </a:moveTo>
                  <a:cubicBezTo>
                    <a:pt x="117529" y="0"/>
                    <a:pt x="0" y="117585"/>
                    <a:pt x="0" y="262634"/>
                  </a:cubicBezTo>
                  <a:cubicBezTo>
                    <a:pt x="0" y="407683"/>
                    <a:pt x="117529" y="525269"/>
                    <a:pt x="262508" y="525269"/>
                  </a:cubicBezTo>
                  <a:cubicBezTo>
                    <a:pt x="407488" y="525269"/>
                    <a:pt x="525017" y="407683"/>
                    <a:pt x="525017" y="262634"/>
                  </a:cubicBezTo>
                  <a:cubicBezTo>
                    <a:pt x="525017" y="117585"/>
                    <a:pt x="407488" y="0"/>
                    <a:pt x="262508" y="0"/>
                  </a:cubicBezTo>
                  <a:close/>
                </a:path>
              </a:pathLst>
            </a:custGeom>
            <a:solidFill>
              <a:srgbClr val="DAE4FE"/>
            </a:solidFill>
          </p:spPr>
        </p:sp>
        <p:sp>
          <p:nvSpPr>
            <p:cNvPr name="TextBox 4" id="4"/>
            <p:cNvSpPr txBox="true"/>
            <p:nvPr/>
          </p:nvSpPr>
          <p:spPr>
            <a:xfrm>
              <a:off x="49220" y="20669"/>
              <a:ext cx="426576" cy="45535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39522" y="533147"/>
            <a:ext cx="9229862" cy="9539909"/>
          </a:xfrm>
          <a:custGeom>
            <a:avLst/>
            <a:gdLst/>
            <a:ahLst/>
            <a:cxnLst/>
            <a:rect r="r" b="b" t="t" l="l"/>
            <a:pathLst>
              <a:path h="9539909" w="9229862">
                <a:moveTo>
                  <a:pt x="0" y="0"/>
                </a:moveTo>
                <a:lnTo>
                  <a:pt x="9229862" y="0"/>
                </a:lnTo>
                <a:lnTo>
                  <a:pt x="9229862" y="9539909"/>
                </a:lnTo>
                <a:lnTo>
                  <a:pt x="0" y="9539909"/>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38597" y="1103249"/>
            <a:ext cx="8431710" cy="980186"/>
          </a:xfrm>
          <a:custGeom>
            <a:avLst/>
            <a:gdLst/>
            <a:ahLst/>
            <a:cxnLst/>
            <a:rect r="r" b="b" t="t" l="l"/>
            <a:pathLst>
              <a:path h="980186" w="8431710">
                <a:moveTo>
                  <a:pt x="0" y="0"/>
                </a:moveTo>
                <a:lnTo>
                  <a:pt x="8431711" y="0"/>
                </a:lnTo>
                <a:lnTo>
                  <a:pt x="8431711" y="980187"/>
                </a:lnTo>
                <a:lnTo>
                  <a:pt x="0" y="980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68492" y="6718921"/>
            <a:ext cx="2734005" cy="2734005"/>
          </a:xfrm>
          <a:custGeom>
            <a:avLst/>
            <a:gdLst/>
            <a:ahLst/>
            <a:cxnLst/>
            <a:rect r="r" b="b" t="t" l="l"/>
            <a:pathLst>
              <a:path h="2734005" w="2734005">
                <a:moveTo>
                  <a:pt x="0" y="0"/>
                </a:moveTo>
                <a:lnTo>
                  <a:pt x="2734005" y="0"/>
                </a:lnTo>
                <a:lnTo>
                  <a:pt x="2734005" y="2734005"/>
                </a:lnTo>
                <a:lnTo>
                  <a:pt x="0" y="27340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101826" y="-1982851"/>
            <a:ext cx="1114431" cy="3086100"/>
            <a:chOff x="0" y="0"/>
            <a:chExt cx="293513" cy="812800"/>
          </a:xfrm>
        </p:grpSpPr>
        <p:sp>
          <p:nvSpPr>
            <p:cNvPr name="Freeform 9" id="9"/>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10" id="10"/>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436889" y="5258661"/>
            <a:ext cx="5050947" cy="5082714"/>
          </a:xfrm>
          <a:custGeom>
            <a:avLst/>
            <a:gdLst/>
            <a:ahLst/>
            <a:cxnLst/>
            <a:rect r="r" b="b" t="t" l="l"/>
            <a:pathLst>
              <a:path h="5082714" w="5050947">
                <a:moveTo>
                  <a:pt x="0" y="0"/>
                </a:moveTo>
                <a:lnTo>
                  <a:pt x="5050947" y="0"/>
                </a:lnTo>
                <a:lnTo>
                  <a:pt x="5050947" y="5082715"/>
                </a:lnTo>
                <a:lnTo>
                  <a:pt x="0" y="5082715"/>
                </a:lnTo>
                <a:lnTo>
                  <a:pt x="0" y="0"/>
                </a:lnTo>
                <a:close/>
              </a:path>
            </a:pathLst>
          </a:custGeom>
          <a:blipFill>
            <a:blip r:embed="rId8"/>
            <a:stretch>
              <a:fillRect l="0" t="0" r="0" b="0"/>
            </a:stretch>
          </a:blipFill>
        </p:spPr>
      </p:sp>
      <p:sp>
        <p:nvSpPr>
          <p:cNvPr name="Freeform 12" id="12"/>
          <p:cNvSpPr/>
          <p:nvPr/>
        </p:nvSpPr>
        <p:spPr>
          <a:xfrm flipH="false" flipV="false" rot="0">
            <a:off x="1885882" y="3477463"/>
            <a:ext cx="4659393" cy="1226973"/>
          </a:xfrm>
          <a:custGeom>
            <a:avLst/>
            <a:gdLst/>
            <a:ahLst/>
            <a:cxnLst/>
            <a:rect r="r" b="b" t="t" l="l"/>
            <a:pathLst>
              <a:path h="1226973" w="4659393">
                <a:moveTo>
                  <a:pt x="0" y="0"/>
                </a:moveTo>
                <a:lnTo>
                  <a:pt x="4659393" y="0"/>
                </a:lnTo>
                <a:lnTo>
                  <a:pt x="4659393" y="1226974"/>
                </a:lnTo>
                <a:lnTo>
                  <a:pt x="0" y="1226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9012759" y="7056292"/>
            <a:ext cx="1421822"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05</a:t>
            </a:r>
          </a:p>
        </p:txBody>
      </p:sp>
      <p:sp>
        <p:nvSpPr>
          <p:cNvPr name="Freeform 14" id="14"/>
          <p:cNvSpPr/>
          <p:nvPr/>
        </p:nvSpPr>
        <p:spPr>
          <a:xfrm flipH="false" flipV="false" rot="0">
            <a:off x="7932956" y="3477463"/>
            <a:ext cx="4659393" cy="1226973"/>
          </a:xfrm>
          <a:custGeom>
            <a:avLst/>
            <a:gdLst/>
            <a:ahLst/>
            <a:cxnLst/>
            <a:rect r="r" b="b" t="t" l="l"/>
            <a:pathLst>
              <a:path h="1226973" w="4659393">
                <a:moveTo>
                  <a:pt x="0" y="0"/>
                </a:moveTo>
                <a:lnTo>
                  <a:pt x="4659393" y="0"/>
                </a:lnTo>
                <a:lnTo>
                  <a:pt x="4659393" y="1226974"/>
                </a:lnTo>
                <a:lnTo>
                  <a:pt x="0" y="1226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587522" y="5781693"/>
            <a:ext cx="4659393" cy="1226973"/>
          </a:xfrm>
          <a:custGeom>
            <a:avLst/>
            <a:gdLst/>
            <a:ahLst/>
            <a:cxnLst/>
            <a:rect r="r" b="b" t="t" l="l"/>
            <a:pathLst>
              <a:path h="1226973" w="4659393">
                <a:moveTo>
                  <a:pt x="0" y="0"/>
                </a:moveTo>
                <a:lnTo>
                  <a:pt x="4659393" y="0"/>
                </a:lnTo>
                <a:lnTo>
                  <a:pt x="4659393" y="1226974"/>
                </a:lnTo>
                <a:lnTo>
                  <a:pt x="0" y="1226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869106" y="7927112"/>
            <a:ext cx="4974275" cy="1309892"/>
          </a:xfrm>
          <a:custGeom>
            <a:avLst/>
            <a:gdLst/>
            <a:ahLst/>
            <a:cxnLst/>
            <a:rect r="r" b="b" t="t" l="l"/>
            <a:pathLst>
              <a:path h="1309892" w="4974275">
                <a:moveTo>
                  <a:pt x="0" y="0"/>
                </a:moveTo>
                <a:lnTo>
                  <a:pt x="4974275" y="0"/>
                </a:lnTo>
                <a:lnTo>
                  <a:pt x="4974275" y="1309893"/>
                </a:lnTo>
                <a:lnTo>
                  <a:pt x="0" y="13098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7947444" y="7742092"/>
            <a:ext cx="4974275" cy="1309892"/>
          </a:xfrm>
          <a:custGeom>
            <a:avLst/>
            <a:gdLst/>
            <a:ahLst/>
            <a:cxnLst/>
            <a:rect r="r" b="b" t="t" l="l"/>
            <a:pathLst>
              <a:path h="1309892" w="4974275">
                <a:moveTo>
                  <a:pt x="0" y="0"/>
                </a:moveTo>
                <a:lnTo>
                  <a:pt x="4974275" y="0"/>
                </a:lnTo>
                <a:lnTo>
                  <a:pt x="4974275" y="1309892"/>
                </a:lnTo>
                <a:lnTo>
                  <a:pt x="0" y="13098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53155" y="0"/>
            <a:ext cx="1219491" cy="1552593"/>
          </a:xfrm>
          <a:custGeom>
            <a:avLst/>
            <a:gdLst/>
            <a:ahLst/>
            <a:cxnLst/>
            <a:rect r="r" b="b" t="t" l="l"/>
            <a:pathLst>
              <a:path h="1552593" w="1219491">
                <a:moveTo>
                  <a:pt x="0" y="0"/>
                </a:moveTo>
                <a:lnTo>
                  <a:pt x="1219492" y="0"/>
                </a:lnTo>
                <a:lnTo>
                  <a:pt x="1219492" y="1552593"/>
                </a:lnTo>
                <a:lnTo>
                  <a:pt x="0" y="15525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1667333">
            <a:off x="2119427" y="515807"/>
            <a:ext cx="960664" cy="1311486"/>
          </a:xfrm>
          <a:custGeom>
            <a:avLst/>
            <a:gdLst/>
            <a:ahLst/>
            <a:cxnLst/>
            <a:rect r="r" b="b" t="t" l="l"/>
            <a:pathLst>
              <a:path h="1311486" w="960664">
                <a:moveTo>
                  <a:pt x="0" y="0"/>
                </a:moveTo>
                <a:lnTo>
                  <a:pt x="960664" y="0"/>
                </a:lnTo>
                <a:lnTo>
                  <a:pt x="960664" y="1311486"/>
                </a:lnTo>
                <a:lnTo>
                  <a:pt x="0" y="1311486"/>
                </a:lnTo>
                <a:lnTo>
                  <a:pt x="0" y="0"/>
                </a:lnTo>
                <a:close/>
              </a:path>
            </a:pathLst>
          </a:custGeom>
          <a:blipFill>
            <a:blip r:embed="rId13"/>
            <a:stretch>
              <a:fillRect l="0" t="0" r="0" b="0"/>
            </a:stretch>
          </a:blipFill>
        </p:spPr>
      </p:sp>
      <p:sp>
        <p:nvSpPr>
          <p:cNvPr name="TextBox 20" id="20"/>
          <p:cNvSpPr txBox="true"/>
          <p:nvPr/>
        </p:nvSpPr>
        <p:spPr>
          <a:xfrm rot="0">
            <a:off x="4971674" y="1125665"/>
            <a:ext cx="6519173" cy="830580"/>
          </a:xfrm>
          <a:prstGeom prst="rect">
            <a:avLst/>
          </a:prstGeom>
        </p:spPr>
        <p:txBody>
          <a:bodyPr anchor="t" rtlCol="false" tIns="0" lIns="0" bIns="0" rIns="0">
            <a:spAutoFit/>
          </a:bodyPr>
          <a:lstStyle/>
          <a:p>
            <a:pPr algn="l" marL="0" indent="0" lvl="0">
              <a:lnSpc>
                <a:spcPts val="6720"/>
              </a:lnSpc>
              <a:spcBef>
                <a:spcPct val="0"/>
              </a:spcBef>
            </a:pPr>
            <a:r>
              <a:rPr lang="en-US" b="true" sz="4800">
                <a:solidFill>
                  <a:srgbClr val="FFFFFF"/>
                </a:solidFill>
                <a:latin typeface="Fira Sans Bold"/>
                <a:ea typeface="Fira Sans Bold"/>
                <a:cs typeface="Fira Sans Bold"/>
                <a:sym typeface="Fira Sans Bold"/>
              </a:rPr>
              <a:t>Struktur Presentasi</a:t>
            </a:r>
          </a:p>
        </p:txBody>
      </p:sp>
      <p:sp>
        <p:nvSpPr>
          <p:cNvPr name="TextBox 21" id="21"/>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1</a:t>
            </a:r>
          </a:p>
        </p:txBody>
      </p:sp>
      <p:sp>
        <p:nvSpPr>
          <p:cNvPr name="TextBox 22" id="22"/>
          <p:cNvSpPr txBox="true"/>
          <p:nvPr/>
        </p:nvSpPr>
        <p:spPr>
          <a:xfrm rot="0">
            <a:off x="2722318" y="2733737"/>
            <a:ext cx="1369866"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01</a:t>
            </a:r>
          </a:p>
        </p:txBody>
      </p:sp>
      <p:sp>
        <p:nvSpPr>
          <p:cNvPr name="TextBox 23" id="23"/>
          <p:cNvSpPr txBox="true"/>
          <p:nvPr/>
        </p:nvSpPr>
        <p:spPr>
          <a:xfrm rot="0">
            <a:off x="8840831" y="2733737"/>
            <a:ext cx="1421822"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02</a:t>
            </a:r>
          </a:p>
        </p:txBody>
      </p:sp>
      <p:sp>
        <p:nvSpPr>
          <p:cNvPr name="TextBox 24" id="24"/>
          <p:cNvSpPr txBox="true"/>
          <p:nvPr/>
        </p:nvSpPr>
        <p:spPr>
          <a:xfrm rot="0">
            <a:off x="5592796" y="5037967"/>
            <a:ext cx="1324423"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03</a:t>
            </a:r>
          </a:p>
        </p:txBody>
      </p:sp>
      <p:sp>
        <p:nvSpPr>
          <p:cNvPr name="TextBox 25" id="25"/>
          <p:cNvSpPr txBox="true"/>
          <p:nvPr/>
        </p:nvSpPr>
        <p:spPr>
          <a:xfrm rot="0">
            <a:off x="2624901" y="7183386"/>
            <a:ext cx="1564699"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04</a:t>
            </a:r>
          </a:p>
        </p:txBody>
      </p:sp>
      <p:sp>
        <p:nvSpPr>
          <p:cNvPr name="TextBox 26" id="26"/>
          <p:cNvSpPr txBox="true"/>
          <p:nvPr/>
        </p:nvSpPr>
        <p:spPr>
          <a:xfrm rot="0">
            <a:off x="2777699" y="3766516"/>
            <a:ext cx="3619646" cy="548047"/>
          </a:xfrm>
          <a:prstGeom prst="rect">
            <a:avLst/>
          </a:prstGeom>
        </p:spPr>
        <p:txBody>
          <a:bodyPr anchor="t" rtlCol="false" tIns="0" lIns="0" bIns="0" rIns="0">
            <a:spAutoFit/>
          </a:bodyPr>
          <a:lstStyle/>
          <a:p>
            <a:pPr algn="l">
              <a:lnSpc>
                <a:spcPts val="4442"/>
              </a:lnSpc>
            </a:pPr>
            <a:r>
              <a:rPr lang="en-US" sz="3173" spc="291">
                <a:solidFill>
                  <a:srgbClr val="FFDE59"/>
                </a:solidFill>
                <a:latin typeface="Fira Sans"/>
                <a:ea typeface="Fira Sans"/>
                <a:cs typeface="Fira Sans"/>
                <a:sym typeface="Fira Sans"/>
              </a:rPr>
              <a:t>Pendahuluan</a:t>
            </a:r>
          </a:p>
        </p:txBody>
      </p:sp>
      <p:sp>
        <p:nvSpPr>
          <p:cNvPr name="TextBox 27" id="27"/>
          <p:cNvSpPr txBox="true"/>
          <p:nvPr/>
        </p:nvSpPr>
        <p:spPr>
          <a:xfrm rot="0">
            <a:off x="8482700" y="3816046"/>
            <a:ext cx="3903762"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Tinjauan Pustaka</a:t>
            </a:r>
          </a:p>
        </p:txBody>
      </p:sp>
      <p:sp>
        <p:nvSpPr>
          <p:cNvPr name="TextBox 28" id="28"/>
          <p:cNvSpPr txBox="true"/>
          <p:nvPr/>
        </p:nvSpPr>
        <p:spPr>
          <a:xfrm rot="0">
            <a:off x="5217285" y="6112584"/>
            <a:ext cx="4029630"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Metode Penelitian</a:t>
            </a:r>
          </a:p>
        </p:txBody>
      </p:sp>
      <p:sp>
        <p:nvSpPr>
          <p:cNvPr name="TextBox 29" id="29"/>
          <p:cNvSpPr txBox="true"/>
          <p:nvPr/>
        </p:nvSpPr>
        <p:spPr>
          <a:xfrm rot="0">
            <a:off x="2100385" y="8299462"/>
            <a:ext cx="4511717"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Hasil dan Pembahasan</a:t>
            </a:r>
          </a:p>
        </p:txBody>
      </p:sp>
      <p:sp>
        <p:nvSpPr>
          <p:cNvPr name="TextBox 30" id="30"/>
          <p:cNvSpPr txBox="true"/>
          <p:nvPr/>
        </p:nvSpPr>
        <p:spPr>
          <a:xfrm rot="0">
            <a:off x="8231261" y="8083541"/>
            <a:ext cx="5493310"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Kesimpulan dan Saran</a:t>
            </a:r>
          </a:p>
        </p:txBody>
      </p:sp>
      <p:sp>
        <p:nvSpPr>
          <p:cNvPr name="Freeform 31" id="31"/>
          <p:cNvSpPr/>
          <p:nvPr/>
        </p:nvSpPr>
        <p:spPr>
          <a:xfrm flipH="false" flipV="false" rot="1878153">
            <a:off x="12205448" y="447506"/>
            <a:ext cx="960664" cy="1311486"/>
          </a:xfrm>
          <a:custGeom>
            <a:avLst/>
            <a:gdLst/>
            <a:ahLst/>
            <a:cxnLst/>
            <a:rect r="r" b="b" t="t" l="l"/>
            <a:pathLst>
              <a:path h="1311486" w="960664">
                <a:moveTo>
                  <a:pt x="0" y="0"/>
                </a:moveTo>
                <a:lnTo>
                  <a:pt x="960664" y="0"/>
                </a:lnTo>
                <a:lnTo>
                  <a:pt x="960664" y="1311487"/>
                </a:lnTo>
                <a:lnTo>
                  <a:pt x="0" y="1311487"/>
                </a:lnTo>
                <a:lnTo>
                  <a:pt x="0" y="0"/>
                </a:lnTo>
                <a:close/>
              </a:path>
            </a:pathLst>
          </a:custGeom>
          <a:blipFill>
            <a:blip r:embed="rId1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41819" y="0"/>
            <a:ext cx="9625727" cy="10476982"/>
          </a:xfrm>
          <a:custGeom>
            <a:avLst/>
            <a:gdLst/>
            <a:ahLst/>
            <a:cxnLst/>
            <a:rect r="r" b="b" t="t" l="l"/>
            <a:pathLst>
              <a:path h="10476982" w="9625727">
                <a:moveTo>
                  <a:pt x="0" y="0"/>
                </a:moveTo>
                <a:lnTo>
                  <a:pt x="9625726" y="0"/>
                </a:lnTo>
                <a:lnTo>
                  <a:pt x="9625726" y="10476982"/>
                </a:lnTo>
                <a:lnTo>
                  <a:pt x="0" y="10476982"/>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6064" y="-333675"/>
            <a:ext cx="20314040" cy="11268669"/>
            <a:chOff x="0" y="0"/>
            <a:chExt cx="1141331" cy="633123"/>
          </a:xfrm>
        </p:grpSpPr>
        <p:sp>
          <p:nvSpPr>
            <p:cNvPr name="Freeform 4" id="4"/>
            <p:cNvSpPr/>
            <p:nvPr/>
          </p:nvSpPr>
          <p:spPr>
            <a:xfrm flipH="false" flipV="false" rot="0">
              <a:off x="0" y="0"/>
              <a:ext cx="1141331" cy="633123"/>
            </a:xfrm>
            <a:custGeom>
              <a:avLst/>
              <a:gdLst/>
              <a:ahLst/>
              <a:cxnLst/>
              <a:rect r="r" b="b" t="t" l="l"/>
              <a:pathLst>
                <a:path h="633123" w="1141331">
                  <a:moveTo>
                    <a:pt x="570666" y="0"/>
                  </a:moveTo>
                  <a:cubicBezTo>
                    <a:pt x="255496" y="0"/>
                    <a:pt x="0" y="141729"/>
                    <a:pt x="0" y="316561"/>
                  </a:cubicBezTo>
                  <a:cubicBezTo>
                    <a:pt x="0" y="491394"/>
                    <a:pt x="255496" y="633123"/>
                    <a:pt x="570666" y="633123"/>
                  </a:cubicBezTo>
                  <a:cubicBezTo>
                    <a:pt x="885836" y="633123"/>
                    <a:pt x="1141331" y="491394"/>
                    <a:pt x="1141331" y="316561"/>
                  </a:cubicBezTo>
                  <a:cubicBezTo>
                    <a:pt x="1141331" y="141729"/>
                    <a:pt x="885836" y="0"/>
                    <a:pt x="570666" y="0"/>
                  </a:cubicBezTo>
                  <a:close/>
                </a:path>
              </a:pathLst>
            </a:custGeom>
            <a:solidFill>
              <a:srgbClr val="4B41B1">
                <a:alpha val="27843"/>
              </a:srgbClr>
            </a:solidFill>
          </p:spPr>
        </p:sp>
        <p:sp>
          <p:nvSpPr>
            <p:cNvPr name="TextBox 5" id="5"/>
            <p:cNvSpPr txBox="true"/>
            <p:nvPr/>
          </p:nvSpPr>
          <p:spPr>
            <a:xfrm>
              <a:off x="107000" y="30780"/>
              <a:ext cx="927332" cy="54298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001425" y="648207"/>
            <a:ext cx="7828692" cy="910085"/>
          </a:xfrm>
          <a:custGeom>
            <a:avLst/>
            <a:gdLst/>
            <a:ahLst/>
            <a:cxnLst/>
            <a:rect r="r" b="b" t="t" l="l"/>
            <a:pathLst>
              <a:path h="910085" w="7828692">
                <a:moveTo>
                  <a:pt x="0" y="0"/>
                </a:moveTo>
                <a:lnTo>
                  <a:pt x="7828692" y="0"/>
                </a:lnTo>
                <a:lnTo>
                  <a:pt x="7828692" y="910085"/>
                </a:lnTo>
                <a:lnTo>
                  <a:pt x="0" y="910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469621" y="5751628"/>
            <a:ext cx="378839" cy="378839"/>
          </a:xfrm>
          <a:custGeom>
            <a:avLst/>
            <a:gdLst/>
            <a:ahLst/>
            <a:cxnLst/>
            <a:rect r="r" b="b" t="t" l="l"/>
            <a:pathLst>
              <a:path h="378839" w="378839">
                <a:moveTo>
                  <a:pt x="0" y="0"/>
                </a:moveTo>
                <a:lnTo>
                  <a:pt x="378840" y="0"/>
                </a:lnTo>
                <a:lnTo>
                  <a:pt x="378840" y="378839"/>
                </a:lnTo>
                <a:lnTo>
                  <a:pt x="0" y="378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46192" y="6390268"/>
            <a:ext cx="2734005" cy="2734005"/>
          </a:xfrm>
          <a:custGeom>
            <a:avLst/>
            <a:gdLst/>
            <a:ahLst/>
            <a:cxnLst/>
            <a:rect r="r" b="b" t="t" l="l"/>
            <a:pathLst>
              <a:path h="2734005" w="2734005">
                <a:moveTo>
                  <a:pt x="0" y="0"/>
                </a:moveTo>
                <a:lnTo>
                  <a:pt x="2734005" y="0"/>
                </a:lnTo>
                <a:lnTo>
                  <a:pt x="2734005" y="2734005"/>
                </a:lnTo>
                <a:lnTo>
                  <a:pt x="0" y="2734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101826" y="-1982851"/>
            <a:ext cx="1114431" cy="3086100"/>
            <a:chOff x="0" y="0"/>
            <a:chExt cx="293513" cy="812800"/>
          </a:xfrm>
        </p:grpSpPr>
        <p:sp>
          <p:nvSpPr>
            <p:cNvPr name="Freeform 10" id="10"/>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11" id="11"/>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76594" y="2207345"/>
            <a:ext cx="7467406" cy="7467406"/>
          </a:xfrm>
          <a:custGeom>
            <a:avLst/>
            <a:gdLst/>
            <a:ahLst/>
            <a:cxnLst/>
            <a:rect r="r" b="b" t="t" l="l"/>
            <a:pathLst>
              <a:path h="7467406" w="7467406">
                <a:moveTo>
                  <a:pt x="0" y="0"/>
                </a:moveTo>
                <a:lnTo>
                  <a:pt x="7467406" y="0"/>
                </a:lnTo>
                <a:lnTo>
                  <a:pt x="7467406" y="7467406"/>
                </a:lnTo>
                <a:lnTo>
                  <a:pt x="0" y="7467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454737" y="2314865"/>
            <a:ext cx="6943435" cy="6943435"/>
          </a:xfrm>
          <a:custGeom>
            <a:avLst/>
            <a:gdLst/>
            <a:ahLst/>
            <a:cxnLst/>
            <a:rect r="r" b="b" t="t" l="l"/>
            <a:pathLst>
              <a:path h="6943435" w="6943435">
                <a:moveTo>
                  <a:pt x="0" y="0"/>
                </a:moveTo>
                <a:lnTo>
                  <a:pt x="6943435" y="0"/>
                </a:lnTo>
                <a:lnTo>
                  <a:pt x="6943435" y="6943435"/>
                </a:lnTo>
                <a:lnTo>
                  <a:pt x="0" y="69434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59088" y="0"/>
            <a:ext cx="1328278" cy="1328278"/>
          </a:xfrm>
          <a:custGeom>
            <a:avLst/>
            <a:gdLst/>
            <a:ahLst/>
            <a:cxnLst/>
            <a:rect r="r" b="b" t="t" l="l"/>
            <a:pathLst>
              <a:path h="1328278" w="1328278">
                <a:moveTo>
                  <a:pt x="0" y="0"/>
                </a:moveTo>
                <a:lnTo>
                  <a:pt x="1328278" y="0"/>
                </a:lnTo>
                <a:lnTo>
                  <a:pt x="1328278" y="1328278"/>
                </a:lnTo>
                <a:lnTo>
                  <a:pt x="0" y="13282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6747759" y="9258300"/>
            <a:ext cx="1540241" cy="1120175"/>
          </a:xfrm>
          <a:custGeom>
            <a:avLst/>
            <a:gdLst/>
            <a:ahLst/>
            <a:cxnLst/>
            <a:rect r="r" b="b" t="t" l="l"/>
            <a:pathLst>
              <a:path h="1120175" w="1540241">
                <a:moveTo>
                  <a:pt x="0" y="0"/>
                </a:moveTo>
                <a:lnTo>
                  <a:pt x="1540241" y="0"/>
                </a:lnTo>
                <a:lnTo>
                  <a:pt x="1540241" y="1120175"/>
                </a:lnTo>
                <a:lnTo>
                  <a:pt x="0" y="1120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5004631" y="607842"/>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2106165" y="2608092"/>
            <a:ext cx="6207097" cy="6392619"/>
          </a:xfrm>
          <a:prstGeom prst="rect">
            <a:avLst/>
          </a:prstGeom>
        </p:spPr>
        <p:txBody>
          <a:bodyPr anchor="t" rtlCol="false" tIns="0" lIns="0" bIns="0" rIns="0">
            <a:spAutoFit/>
          </a:bodyPr>
          <a:lstStyle/>
          <a:p>
            <a:pPr algn="ctr">
              <a:lnSpc>
                <a:spcPts val="3600"/>
              </a:lnSpc>
            </a:pPr>
            <a:r>
              <a:rPr lang="en-US" sz="2572">
                <a:solidFill>
                  <a:srgbClr val="000000"/>
                </a:solidFill>
                <a:latin typeface="Fira Sans"/>
                <a:ea typeface="Fira Sans"/>
                <a:cs typeface="Fira Sans"/>
                <a:sym typeface="Fira Sans"/>
              </a:rPr>
              <a:t>Data kependudukan adalah komponen penting dalam perencanaan pembangunan karena menggambarkan kondisi sosial, ekonomi, dan demografi setiap wilayah. Provinsi Lampung memiliki karakteristik penduduk yang beragam, sehingga diperlukan analisis yang rapi dan akurat. Namun, data mentah sering tidak konsisten, memiliki format berbeda, dan mengandung nilai kosong. Karena itu, proses Data Munging/Wrangling diperlukan untuk membersihkan, menstandarkan, dan menyiapkan data agar layak dianalisis</a:t>
            </a:r>
          </a:p>
        </p:txBody>
      </p:sp>
      <p:sp>
        <p:nvSpPr>
          <p:cNvPr name="Freeform 18" id="18"/>
          <p:cNvSpPr/>
          <p:nvPr/>
        </p:nvSpPr>
        <p:spPr>
          <a:xfrm flipH="true" flipV="true" rot="0">
            <a:off x="-270221" y="6820194"/>
            <a:ext cx="3893629" cy="4114800"/>
          </a:xfrm>
          <a:custGeom>
            <a:avLst/>
            <a:gdLst/>
            <a:ahLst/>
            <a:cxnLst/>
            <a:rect r="r" b="b" t="t" l="l"/>
            <a:pathLst>
              <a:path h="4114800" w="3893629">
                <a:moveTo>
                  <a:pt x="3893630" y="4114800"/>
                </a:moveTo>
                <a:lnTo>
                  <a:pt x="0" y="4114800"/>
                </a:lnTo>
                <a:lnTo>
                  <a:pt x="0" y="0"/>
                </a:lnTo>
                <a:lnTo>
                  <a:pt x="3893630" y="0"/>
                </a:lnTo>
                <a:lnTo>
                  <a:pt x="3893630" y="411480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5400000">
            <a:off x="3337792" y="653112"/>
            <a:ext cx="1549106" cy="977873"/>
          </a:xfrm>
          <a:custGeom>
            <a:avLst/>
            <a:gdLst/>
            <a:ahLst/>
            <a:cxnLst/>
            <a:rect r="r" b="b" t="t" l="l"/>
            <a:pathLst>
              <a:path h="977873" w="1549106">
                <a:moveTo>
                  <a:pt x="0" y="0"/>
                </a:moveTo>
                <a:lnTo>
                  <a:pt x="1549107" y="0"/>
                </a:lnTo>
                <a:lnTo>
                  <a:pt x="1549107" y="977873"/>
                </a:lnTo>
                <a:lnTo>
                  <a:pt x="0" y="9778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0" id="20"/>
          <p:cNvSpPr txBox="true"/>
          <p:nvPr/>
        </p:nvSpPr>
        <p:spPr>
          <a:xfrm rot="0">
            <a:off x="7098579" y="610807"/>
            <a:ext cx="3912206" cy="880110"/>
          </a:xfrm>
          <a:prstGeom prst="rect">
            <a:avLst/>
          </a:prstGeom>
        </p:spPr>
        <p:txBody>
          <a:bodyPr anchor="t" rtlCol="false" tIns="0" lIns="0" bIns="0" rIns="0">
            <a:spAutoFit/>
          </a:bodyPr>
          <a:lstStyle/>
          <a:p>
            <a:pPr algn="ctr" marL="0" indent="0" lvl="0">
              <a:lnSpc>
                <a:spcPts val="7139"/>
              </a:lnSpc>
              <a:spcBef>
                <a:spcPct val="0"/>
              </a:spcBef>
            </a:pPr>
            <a:r>
              <a:rPr lang="en-US" sz="5099">
                <a:solidFill>
                  <a:srgbClr val="FFDE59"/>
                </a:solidFill>
                <a:latin typeface="Gagalin"/>
                <a:ea typeface="Gagalin"/>
                <a:cs typeface="Gagalin"/>
                <a:sym typeface="Gagalin"/>
              </a:rPr>
              <a:t>PENDAHULUAN</a:t>
            </a:r>
          </a:p>
        </p:txBody>
      </p:sp>
      <p:sp>
        <p:nvSpPr>
          <p:cNvPr name="TextBox 21" id="21"/>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2</a:t>
            </a:r>
          </a:p>
        </p:txBody>
      </p:sp>
      <p:sp>
        <p:nvSpPr>
          <p:cNvPr name="TextBox 22" id="22"/>
          <p:cNvSpPr txBox="true"/>
          <p:nvPr/>
        </p:nvSpPr>
        <p:spPr>
          <a:xfrm rot="0">
            <a:off x="10978707" y="2767626"/>
            <a:ext cx="5777676" cy="5478219"/>
          </a:xfrm>
          <a:prstGeom prst="rect">
            <a:avLst/>
          </a:prstGeom>
        </p:spPr>
        <p:txBody>
          <a:bodyPr anchor="t" rtlCol="false" tIns="0" lIns="0" bIns="0" rIns="0">
            <a:spAutoFit/>
          </a:bodyPr>
          <a:lstStyle/>
          <a:p>
            <a:pPr algn="ctr">
              <a:lnSpc>
                <a:spcPts val="3600"/>
              </a:lnSpc>
            </a:pPr>
            <a:r>
              <a:rPr lang="en-US" sz="2572">
                <a:solidFill>
                  <a:srgbClr val="000000"/>
                </a:solidFill>
                <a:latin typeface="Fira Sans"/>
                <a:ea typeface="Fira Sans"/>
                <a:cs typeface="Fira Sans"/>
                <a:sym typeface="Fira Sans"/>
              </a:rPr>
              <a:t>Te</a:t>
            </a:r>
            <a:r>
              <a:rPr lang="en-US" sz="2572">
                <a:solidFill>
                  <a:srgbClr val="000000"/>
                </a:solidFill>
                <a:latin typeface="Fira Sans"/>
                <a:ea typeface="Fira Sans"/>
                <a:cs typeface="Fira Sans"/>
                <a:sym typeface="Fira Sans"/>
              </a:rPr>
              <a:t>knik wrangling digunakan untuk membersihkan, menata ulang, dan mentransformasi data agar menjadi lebih terstruktur. Selanjutnya, visualisasi statistik membantu menampilkan pola penting sehingga data lebih mudah dipahami dan diinterpretasikan. Melalui kombinasi wrangling dan visualisasi, penelitian ini memberikan gambaran yang lebih jelas tentang kondisi kependudukan Provinsi Lampung Tahun 2024.”</a:t>
            </a:r>
          </a:p>
        </p:txBody>
      </p:sp>
      <p:sp>
        <p:nvSpPr>
          <p:cNvPr name="Freeform 23" id="23"/>
          <p:cNvSpPr/>
          <p:nvPr/>
        </p:nvSpPr>
        <p:spPr>
          <a:xfrm flipH="false" flipV="true" rot="-5335277">
            <a:off x="13092992" y="539763"/>
            <a:ext cx="1549106" cy="977873"/>
          </a:xfrm>
          <a:custGeom>
            <a:avLst/>
            <a:gdLst/>
            <a:ahLst/>
            <a:cxnLst/>
            <a:rect r="r" b="b" t="t" l="l"/>
            <a:pathLst>
              <a:path h="977873" w="1549106">
                <a:moveTo>
                  <a:pt x="0" y="977874"/>
                </a:moveTo>
                <a:lnTo>
                  <a:pt x="1549107" y="977874"/>
                </a:lnTo>
                <a:lnTo>
                  <a:pt x="1549107" y="0"/>
                </a:lnTo>
                <a:lnTo>
                  <a:pt x="0" y="0"/>
                </a:lnTo>
                <a:lnTo>
                  <a:pt x="0" y="977874"/>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0E0"/>
        </a:solidFill>
      </p:bgPr>
    </p:bg>
    <p:spTree>
      <p:nvGrpSpPr>
        <p:cNvPr id="1" name=""/>
        <p:cNvGrpSpPr/>
        <p:nvPr/>
      </p:nvGrpSpPr>
      <p:grpSpPr>
        <a:xfrm>
          <a:off x="0" y="0"/>
          <a:ext cx="0" cy="0"/>
          <a:chOff x="0" y="0"/>
          <a:chExt cx="0" cy="0"/>
        </a:xfrm>
      </p:grpSpPr>
      <p:sp>
        <p:nvSpPr>
          <p:cNvPr name="Freeform 2" id="2"/>
          <p:cNvSpPr/>
          <p:nvPr/>
        </p:nvSpPr>
        <p:spPr>
          <a:xfrm flipH="false" flipV="false" rot="0">
            <a:off x="16968603" y="-109665"/>
            <a:ext cx="2638793" cy="2589316"/>
          </a:xfrm>
          <a:custGeom>
            <a:avLst/>
            <a:gdLst/>
            <a:ahLst/>
            <a:cxnLst/>
            <a:rect r="r" b="b" t="t" l="l"/>
            <a:pathLst>
              <a:path h="2589316" w="2638793">
                <a:moveTo>
                  <a:pt x="0" y="0"/>
                </a:moveTo>
                <a:lnTo>
                  <a:pt x="2638794" y="0"/>
                </a:lnTo>
                <a:lnTo>
                  <a:pt x="2638794" y="2589315"/>
                </a:lnTo>
                <a:lnTo>
                  <a:pt x="0" y="2589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01826" y="-1982851"/>
            <a:ext cx="1114431" cy="3086100"/>
            <a:chOff x="0" y="0"/>
            <a:chExt cx="293513" cy="812800"/>
          </a:xfrm>
        </p:grpSpPr>
        <p:sp>
          <p:nvSpPr>
            <p:cNvPr name="Freeform 4" id="4"/>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5" id="5"/>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76826" y="-2461463"/>
            <a:ext cx="4193427" cy="4114800"/>
          </a:xfrm>
          <a:custGeom>
            <a:avLst/>
            <a:gdLst/>
            <a:ahLst/>
            <a:cxnLst/>
            <a:rect r="r" b="b" t="t" l="l"/>
            <a:pathLst>
              <a:path h="4114800" w="4193427">
                <a:moveTo>
                  <a:pt x="0" y="0"/>
                </a:moveTo>
                <a:lnTo>
                  <a:pt x="4193427" y="0"/>
                </a:lnTo>
                <a:lnTo>
                  <a:pt x="41934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03646" y="248004"/>
            <a:ext cx="12069019" cy="9790992"/>
          </a:xfrm>
          <a:custGeom>
            <a:avLst/>
            <a:gdLst/>
            <a:ahLst/>
            <a:cxnLst/>
            <a:rect r="r" b="b" t="t" l="l"/>
            <a:pathLst>
              <a:path h="9790992" w="12069019">
                <a:moveTo>
                  <a:pt x="0" y="0"/>
                </a:moveTo>
                <a:lnTo>
                  <a:pt x="12069019" y="0"/>
                </a:lnTo>
                <a:lnTo>
                  <a:pt x="12069019" y="9790992"/>
                </a:lnTo>
                <a:lnTo>
                  <a:pt x="0" y="9790992"/>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511797" y="393147"/>
            <a:ext cx="7828692" cy="910085"/>
          </a:xfrm>
          <a:custGeom>
            <a:avLst/>
            <a:gdLst/>
            <a:ahLst/>
            <a:cxnLst/>
            <a:rect r="r" b="b" t="t" l="l"/>
            <a:pathLst>
              <a:path h="910085" w="7828692">
                <a:moveTo>
                  <a:pt x="0" y="0"/>
                </a:moveTo>
                <a:lnTo>
                  <a:pt x="7828692" y="0"/>
                </a:lnTo>
                <a:lnTo>
                  <a:pt x="7828692" y="910086"/>
                </a:lnTo>
                <a:lnTo>
                  <a:pt x="0" y="910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827182" y="649861"/>
            <a:ext cx="378839" cy="378839"/>
          </a:xfrm>
          <a:custGeom>
            <a:avLst/>
            <a:gdLst/>
            <a:ahLst/>
            <a:cxnLst/>
            <a:rect r="r" b="b" t="t" l="l"/>
            <a:pathLst>
              <a:path h="378839" w="378839">
                <a:moveTo>
                  <a:pt x="0" y="0"/>
                </a:moveTo>
                <a:lnTo>
                  <a:pt x="378839" y="0"/>
                </a:lnTo>
                <a:lnTo>
                  <a:pt x="378839" y="378839"/>
                </a:lnTo>
                <a:lnTo>
                  <a:pt x="0" y="3788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027039" y="3345537"/>
            <a:ext cx="3116961" cy="4114800"/>
          </a:xfrm>
          <a:custGeom>
            <a:avLst/>
            <a:gdLst/>
            <a:ahLst/>
            <a:cxnLst/>
            <a:rect r="r" b="b" t="t" l="l"/>
            <a:pathLst>
              <a:path h="4114800" w="3116961">
                <a:moveTo>
                  <a:pt x="0" y="0"/>
                </a:moveTo>
                <a:lnTo>
                  <a:pt x="3116961" y="0"/>
                </a:lnTo>
                <a:lnTo>
                  <a:pt x="311696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908141" y="8816996"/>
            <a:ext cx="1372617" cy="1470004"/>
          </a:xfrm>
          <a:custGeom>
            <a:avLst/>
            <a:gdLst/>
            <a:ahLst/>
            <a:cxnLst/>
            <a:rect r="r" b="b" t="t" l="l"/>
            <a:pathLst>
              <a:path h="1470004" w="1372617">
                <a:moveTo>
                  <a:pt x="0" y="0"/>
                </a:moveTo>
                <a:lnTo>
                  <a:pt x="1372616" y="0"/>
                </a:lnTo>
                <a:lnTo>
                  <a:pt x="1372616" y="1470004"/>
                </a:lnTo>
                <a:lnTo>
                  <a:pt x="0" y="1470004"/>
                </a:lnTo>
                <a:lnTo>
                  <a:pt x="0" y="0"/>
                </a:lnTo>
                <a:close/>
              </a:path>
            </a:pathLst>
          </a:custGeom>
          <a:blipFill>
            <a:blip r:embed="rId14"/>
            <a:stretch>
              <a:fillRect l="0" t="0" r="0" b="0"/>
            </a:stretch>
          </a:blipFill>
        </p:spPr>
      </p:sp>
      <p:sp>
        <p:nvSpPr>
          <p:cNvPr name="Freeform 12" id="12"/>
          <p:cNvSpPr/>
          <p:nvPr/>
        </p:nvSpPr>
        <p:spPr>
          <a:xfrm flipH="false" flipV="false" rot="0">
            <a:off x="128570" y="8816996"/>
            <a:ext cx="1341435" cy="1341435"/>
          </a:xfrm>
          <a:custGeom>
            <a:avLst/>
            <a:gdLst/>
            <a:ahLst/>
            <a:cxnLst/>
            <a:rect r="r" b="b" t="t" l="l"/>
            <a:pathLst>
              <a:path h="1341435" w="1341435">
                <a:moveTo>
                  <a:pt x="0" y="0"/>
                </a:moveTo>
                <a:lnTo>
                  <a:pt x="1341434" y="0"/>
                </a:lnTo>
                <a:lnTo>
                  <a:pt x="1341434" y="1341434"/>
                </a:lnTo>
                <a:lnTo>
                  <a:pt x="0" y="13414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49756" y="5071150"/>
            <a:ext cx="4108500" cy="1479060"/>
          </a:xfrm>
          <a:custGeom>
            <a:avLst/>
            <a:gdLst/>
            <a:ahLst/>
            <a:cxnLst/>
            <a:rect r="r" b="b" t="t" l="l"/>
            <a:pathLst>
              <a:path h="1479060" w="4108500">
                <a:moveTo>
                  <a:pt x="0" y="0"/>
                </a:moveTo>
                <a:lnTo>
                  <a:pt x="4108500" y="0"/>
                </a:lnTo>
                <a:lnTo>
                  <a:pt x="4108500" y="1479060"/>
                </a:lnTo>
                <a:lnTo>
                  <a:pt x="0" y="14790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2496608" y="1620797"/>
            <a:ext cx="13743795" cy="1244454"/>
          </a:xfrm>
          <a:prstGeom prst="rect">
            <a:avLst/>
          </a:prstGeom>
        </p:spPr>
        <p:txBody>
          <a:bodyPr anchor="t" rtlCol="false" tIns="0" lIns="0" bIns="0" rIns="0">
            <a:spAutoFit/>
          </a:bodyPr>
          <a:lstStyle/>
          <a:p>
            <a:pPr algn="ctr">
              <a:lnSpc>
                <a:spcPts val="3333"/>
              </a:lnSpc>
            </a:pPr>
            <a:r>
              <a:rPr lang="en-US" sz="2380">
                <a:solidFill>
                  <a:srgbClr val="000000"/>
                </a:solidFill>
                <a:latin typeface="Bree Serif"/>
                <a:ea typeface="Bree Serif"/>
                <a:cs typeface="Bree Serif"/>
                <a:sym typeface="Bree Serif"/>
              </a:rPr>
              <a:t>Data wrangling merupakan proses penyiapan data melalui pembersihan</a:t>
            </a:r>
            <a:r>
              <a:rPr lang="en-US" sz="2380">
                <a:solidFill>
                  <a:srgbClr val="000000"/>
                </a:solidFill>
                <a:latin typeface="Bree Serif"/>
                <a:ea typeface="Bree Serif"/>
                <a:cs typeface="Bree Serif"/>
                <a:sym typeface="Bree Serif"/>
              </a:rPr>
              <a:t> dan penataan data mentah. Tujuannya adalah memastikan kualitas, konsistensi, dan keterbacaan data sebelum dianalisis.</a:t>
            </a:r>
          </a:p>
          <a:p>
            <a:pPr algn="ctr">
              <a:lnSpc>
                <a:spcPts val="3333"/>
              </a:lnSpc>
            </a:pPr>
          </a:p>
        </p:txBody>
      </p:sp>
      <p:sp>
        <p:nvSpPr>
          <p:cNvPr name="TextBox 15" id="15"/>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3</a:t>
            </a:r>
          </a:p>
        </p:txBody>
      </p:sp>
      <p:sp>
        <p:nvSpPr>
          <p:cNvPr name="TextBox 16" id="16"/>
          <p:cNvSpPr txBox="true"/>
          <p:nvPr/>
        </p:nvSpPr>
        <p:spPr>
          <a:xfrm rot="0">
            <a:off x="6877140" y="297897"/>
            <a:ext cx="6696062"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FFDF3C"/>
                </a:solidFill>
                <a:latin typeface="Gagalin"/>
                <a:ea typeface="Gagalin"/>
                <a:cs typeface="Gagalin"/>
                <a:sym typeface="Gagalin"/>
              </a:rPr>
              <a:t>TINJAUAN PUSTAKA</a:t>
            </a:r>
          </a:p>
        </p:txBody>
      </p:sp>
      <p:sp>
        <p:nvSpPr>
          <p:cNvPr name="TextBox 17" id="17"/>
          <p:cNvSpPr txBox="true"/>
          <p:nvPr/>
        </p:nvSpPr>
        <p:spPr>
          <a:xfrm rot="0">
            <a:off x="3464268" y="8718008"/>
            <a:ext cx="12408320" cy="833990"/>
          </a:xfrm>
          <a:prstGeom prst="rect">
            <a:avLst/>
          </a:prstGeom>
        </p:spPr>
        <p:txBody>
          <a:bodyPr anchor="t" rtlCol="false" tIns="0" lIns="0" bIns="0" rIns="0">
            <a:spAutoFit/>
          </a:bodyPr>
          <a:lstStyle/>
          <a:p>
            <a:pPr algn="ctr">
              <a:lnSpc>
                <a:spcPts val="3382"/>
              </a:lnSpc>
            </a:pPr>
            <a:r>
              <a:rPr lang="en-US" sz="2415">
                <a:solidFill>
                  <a:srgbClr val="000000"/>
                </a:solidFill>
                <a:latin typeface="Bree Serif"/>
                <a:ea typeface="Bree Serif"/>
                <a:cs typeface="Bree Serif"/>
                <a:sym typeface="Bree Serif"/>
              </a:rPr>
              <a:t>Data Wrangling merupakan tahap awal yang sang</a:t>
            </a:r>
            <a:r>
              <a:rPr lang="en-US" sz="2415">
                <a:solidFill>
                  <a:srgbClr val="000000"/>
                </a:solidFill>
                <a:latin typeface="Bree Serif"/>
                <a:ea typeface="Bree Serif"/>
                <a:cs typeface="Bree Serif"/>
                <a:sym typeface="Bree Serif"/>
              </a:rPr>
              <a:t>at penting sebelum eksplorasi data, visualisasi, maupun pemodelan statistik agar hasil analisis tidak bias dan lebih akurat.</a:t>
            </a:r>
          </a:p>
        </p:txBody>
      </p:sp>
      <p:sp>
        <p:nvSpPr>
          <p:cNvPr name="TextBox 18" id="18"/>
          <p:cNvSpPr txBox="true"/>
          <p:nvPr/>
        </p:nvSpPr>
        <p:spPr>
          <a:xfrm rot="0">
            <a:off x="9426143" y="3093851"/>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 Integrasi Data – mengg</a:t>
            </a:r>
            <a:r>
              <a:rPr lang="en-US" sz="2214">
                <a:solidFill>
                  <a:srgbClr val="000000"/>
                </a:solidFill>
                <a:latin typeface="Fira Sans"/>
                <a:ea typeface="Fira Sans"/>
                <a:cs typeface="Fira Sans"/>
                <a:sym typeface="Fira Sans"/>
              </a:rPr>
              <a:t>abungkan data dari berbagai sumber</a:t>
            </a:r>
          </a:p>
        </p:txBody>
      </p:sp>
      <p:sp>
        <p:nvSpPr>
          <p:cNvPr name="TextBox 19" id="19"/>
          <p:cNvSpPr txBox="true"/>
          <p:nvPr/>
        </p:nvSpPr>
        <p:spPr>
          <a:xfrm rot="0">
            <a:off x="16908141" y="1055922"/>
            <a:ext cx="6146522" cy="843550"/>
          </a:xfrm>
          <a:prstGeom prst="rect">
            <a:avLst/>
          </a:prstGeom>
        </p:spPr>
        <p:txBody>
          <a:bodyPr anchor="t" rtlCol="false" tIns="0" lIns="0" bIns="0" rIns="0">
            <a:spAutoFit/>
          </a:bodyPr>
          <a:lstStyle/>
          <a:p>
            <a:pPr algn="ctr">
              <a:lnSpc>
                <a:spcPts val="3380"/>
              </a:lnSpc>
            </a:pPr>
            <a:r>
              <a:rPr lang="en-US" sz="2414">
                <a:solidFill>
                  <a:srgbClr val="FFFFFF"/>
                </a:solidFill>
                <a:latin typeface="Fira Sans"/>
                <a:ea typeface="Fira Sans"/>
                <a:cs typeface="Fira Sans"/>
                <a:sym typeface="Fira Sans"/>
              </a:rPr>
              <a:t> Integrasi Data – mengg</a:t>
            </a:r>
            <a:r>
              <a:rPr lang="en-US" sz="2414">
                <a:solidFill>
                  <a:srgbClr val="FFFFFF"/>
                </a:solidFill>
                <a:latin typeface="Fira Sans"/>
                <a:ea typeface="Fira Sans"/>
                <a:cs typeface="Fira Sans"/>
                <a:sym typeface="Fira Sans"/>
              </a:rPr>
              <a:t>abungkan data dari berbagai sumber</a:t>
            </a:r>
          </a:p>
        </p:txBody>
      </p:sp>
      <p:sp>
        <p:nvSpPr>
          <p:cNvPr name="TextBox 20" id="20"/>
          <p:cNvSpPr txBox="true"/>
          <p:nvPr/>
        </p:nvSpPr>
        <p:spPr>
          <a:xfrm rot="0">
            <a:off x="9726066" y="4104406"/>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Pembersihan Data – men</a:t>
            </a:r>
            <a:r>
              <a:rPr lang="en-US" sz="2214">
                <a:solidFill>
                  <a:srgbClr val="000000"/>
                </a:solidFill>
                <a:latin typeface="Fira Sans"/>
                <a:ea typeface="Fira Sans"/>
                <a:cs typeface="Fira Sans"/>
                <a:sym typeface="Fira Sans"/>
              </a:rPr>
              <a:t>angani missing value, duplikasi, outlier</a:t>
            </a:r>
          </a:p>
        </p:txBody>
      </p:sp>
      <p:sp>
        <p:nvSpPr>
          <p:cNvPr name="TextBox 21" id="21"/>
          <p:cNvSpPr txBox="true"/>
          <p:nvPr/>
        </p:nvSpPr>
        <p:spPr>
          <a:xfrm rot="0">
            <a:off x="9829800" y="5248674"/>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Transformasi Data – meng</a:t>
            </a:r>
            <a:r>
              <a:rPr lang="en-US" sz="2214">
                <a:solidFill>
                  <a:srgbClr val="000000"/>
                </a:solidFill>
                <a:latin typeface="Fira Sans"/>
                <a:ea typeface="Fira Sans"/>
                <a:cs typeface="Fira Sans"/>
                <a:sym typeface="Fira Sans"/>
              </a:rPr>
              <a:t>ubah format, tipe, atau struktur data</a:t>
            </a:r>
          </a:p>
        </p:txBody>
      </p:sp>
      <p:sp>
        <p:nvSpPr>
          <p:cNvPr name="TextBox 22" id="22"/>
          <p:cNvSpPr txBox="true"/>
          <p:nvPr/>
        </p:nvSpPr>
        <p:spPr>
          <a:xfrm rot="0">
            <a:off x="9726066" y="6259229"/>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Pengayaan Data – menam</a:t>
            </a:r>
            <a:r>
              <a:rPr lang="en-US" sz="2214">
                <a:solidFill>
                  <a:srgbClr val="000000"/>
                </a:solidFill>
                <a:latin typeface="Fira Sans"/>
                <a:ea typeface="Fira Sans"/>
                <a:cs typeface="Fira Sans"/>
                <a:sym typeface="Fira Sans"/>
              </a:rPr>
              <a:t>bah fitur/variabel baru</a:t>
            </a:r>
          </a:p>
        </p:txBody>
      </p:sp>
      <p:sp>
        <p:nvSpPr>
          <p:cNvPr name="TextBox 23" id="23"/>
          <p:cNvSpPr txBox="true"/>
          <p:nvPr/>
        </p:nvSpPr>
        <p:spPr>
          <a:xfrm rot="0">
            <a:off x="9955304" y="7269784"/>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Validasi Data – mem</a:t>
            </a:r>
            <a:r>
              <a:rPr lang="en-US" sz="2214">
                <a:solidFill>
                  <a:srgbClr val="000000"/>
                </a:solidFill>
                <a:latin typeface="Fira Sans"/>
                <a:ea typeface="Fira Sans"/>
                <a:cs typeface="Fira Sans"/>
                <a:sym typeface="Fira Sans"/>
              </a:rPr>
              <a:t>astikan data final akurat &amp; logis</a:t>
            </a:r>
          </a:p>
        </p:txBody>
      </p:sp>
      <p:sp>
        <p:nvSpPr>
          <p:cNvPr name="TextBox 24" id="24"/>
          <p:cNvSpPr txBox="true"/>
          <p:nvPr/>
        </p:nvSpPr>
        <p:spPr>
          <a:xfrm rot="0">
            <a:off x="2267376" y="5432870"/>
            <a:ext cx="3073261" cy="480965"/>
          </a:xfrm>
          <a:prstGeom prst="rect">
            <a:avLst/>
          </a:prstGeom>
        </p:spPr>
        <p:txBody>
          <a:bodyPr anchor="t" rtlCol="false" tIns="0" lIns="0" bIns="0" rIns="0">
            <a:spAutoFit/>
          </a:bodyPr>
          <a:lstStyle/>
          <a:p>
            <a:pPr algn="ctr">
              <a:lnSpc>
                <a:spcPts val="3940"/>
              </a:lnSpc>
            </a:pPr>
            <a:r>
              <a:rPr lang="en-US" sz="2814">
                <a:solidFill>
                  <a:srgbClr val="000000"/>
                </a:solidFill>
                <a:latin typeface="Fira Sans"/>
                <a:ea typeface="Fira Sans"/>
                <a:cs typeface="Fira Sans"/>
                <a:sym typeface="Fira Sans"/>
              </a:rPr>
              <a:t>Komponen Utama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A7574"/>
        </a:solidFill>
      </p:bgPr>
    </p:bg>
    <p:spTree>
      <p:nvGrpSpPr>
        <p:cNvPr id="1" name=""/>
        <p:cNvGrpSpPr/>
        <p:nvPr/>
      </p:nvGrpSpPr>
      <p:grpSpPr>
        <a:xfrm>
          <a:off x="0" y="0"/>
          <a:ext cx="0" cy="0"/>
          <a:chOff x="0" y="0"/>
          <a:chExt cx="0" cy="0"/>
        </a:xfrm>
      </p:grpSpPr>
      <p:grpSp>
        <p:nvGrpSpPr>
          <p:cNvPr name="Group 2" id="2"/>
          <p:cNvGrpSpPr/>
          <p:nvPr/>
        </p:nvGrpSpPr>
        <p:grpSpPr>
          <a:xfrm rot="0">
            <a:off x="16702084" y="-2057400"/>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88490" y="-2255288"/>
            <a:ext cx="3615672" cy="3547878"/>
          </a:xfrm>
          <a:custGeom>
            <a:avLst/>
            <a:gdLst/>
            <a:ahLst/>
            <a:cxnLst/>
            <a:rect r="r" b="b" t="t" l="l"/>
            <a:pathLst>
              <a:path h="3547878" w="3615672">
                <a:moveTo>
                  <a:pt x="0" y="0"/>
                </a:moveTo>
                <a:lnTo>
                  <a:pt x="3615672" y="0"/>
                </a:lnTo>
                <a:lnTo>
                  <a:pt x="3615672" y="3547877"/>
                </a:lnTo>
                <a:lnTo>
                  <a:pt x="0" y="3547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27182" y="649861"/>
            <a:ext cx="378839" cy="378839"/>
          </a:xfrm>
          <a:custGeom>
            <a:avLst/>
            <a:gdLst/>
            <a:ahLst/>
            <a:cxnLst/>
            <a:rect r="r" b="b" t="t" l="l"/>
            <a:pathLst>
              <a:path h="378839" w="378839">
                <a:moveTo>
                  <a:pt x="0" y="0"/>
                </a:moveTo>
                <a:lnTo>
                  <a:pt x="378839" y="0"/>
                </a:lnTo>
                <a:lnTo>
                  <a:pt x="378839" y="378839"/>
                </a:lnTo>
                <a:lnTo>
                  <a:pt x="0" y="378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60938" y="260378"/>
            <a:ext cx="8257528" cy="959938"/>
          </a:xfrm>
          <a:custGeom>
            <a:avLst/>
            <a:gdLst/>
            <a:ahLst/>
            <a:cxnLst/>
            <a:rect r="r" b="b" t="t" l="l"/>
            <a:pathLst>
              <a:path h="959938" w="8257528">
                <a:moveTo>
                  <a:pt x="0" y="0"/>
                </a:moveTo>
                <a:lnTo>
                  <a:pt x="8257528" y="0"/>
                </a:lnTo>
                <a:lnTo>
                  <a:pt x="8257528" y="959938"/>
                </a:lnTo>
                <a:lnTo>
                  <a:pt x="0" y="959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781971" y="1220316"/>
            <a:ext cx="3074209" cy="8804929"/>
          </a:xfrm>
          <a:custGeom>
            <a:avLst/>
            <a:gdLst/>
            <a:ahLst/>
            <a:cxnLst/>
            <a:rect r="r" b="b" t="t" l="l"/>
            <a:pathLst>
              <a:path h="8804929" w="3074209">
                <a:moveTo>
                  <a:pt x="0" y="0"/>
                </a:moveTo>
                <a:lnTo>
                  <a:pt x="3074209" y="0"/>
                </a:lnTo>
                <a:lnTo>
                  <a:pt x="3074209" y="8804928"/>
                </a:lnTo>
                <a:lnTo>
                  <a:pt x="0" y="8804928"/>
                </a:lnTo>
                <a:lnTo>
                  <a:pt x="0" y="0"/>
                </a:lnTo>
                <a:close/>
              </a:path>
            </a:pathLst>
          </a:custGeom>
          <a:blipFill>
            <a:blip r:embed="rId8"/>
            <a:stretch>
              <a:fillRect l="-7360" t="-58" r="-3574" b="-1897"/>
            </a:stretch>
          </a:blipFill>
        </p:spPr>
      </p:sp>
      <p:sp>
        <p:nvSpPr>
          <p:cNvPr name="Freeform 9" id="9"/>
          <p:cNvSpPr/>
          <p:nvPr/>
        </p:nvSpPr>
        <p:spPr>
          <a:xfrm flipH="false" flipV="false" rot="0">
            <a:off x="894756" y="2144294"/>
            <a:ext cx="3351764" cy="1231773"/>
          </a:xfrm>
          <a:custGeom>
            <a:avLst/>
            <a:gdLst/>
            <a:ahLst/>
            <a:cxnLst/>
            <a:rect r="r" b="b" t="t" l="l"/>
            <a:pathLst>
              <a:path h="1231773" w="3351764">
                <a:moveTo>
                  <a:pt x="0" y="0"/>
                </a:moveTo>
                <a:lnTo>
                  <a:pt x="3351765" y="0"/>
                </a:lnTo>
                <a:lnTo>
                  <a:pt x="3351765" y="1231774"/>
                </a:lnTo>
                <a:lnTo>
                  <a:pt x="0" y="12317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164981" y="2048543"/>
            <a:ext cx="3872860" cy="1423276"/>
          </a:xfrm>
          <a:custGeom>
            <a:avLst/>
            <a:gdLst/>
            <a:ahLst/>
            <a:cxnLst/>
            <a:rect r="r" b="b" t="t" l="l"/>
            <a:pathLst>
              <a:path h="1423276" w="3872860">
                <a:moveTo>
                  <a:pt x="0" y="0"/>
                </a:moveTo>
                <a:lnTo>
                  <a:pt x="3872860" y="0"/>
                </a:lnTo>
                <a:lnTo>
                  <a:pt x="3872860" y="1423276"/>
                </a:lnTo>
                <a:lnTo>
                  <a:pt x="0" y="14232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894756" y="6049934"/>
            <a:ext cx="3667112" cy="1347664"/>
          </a:xfrm>
          <a:custGeom>
            <a:avLst/>
            <a:gdLst/>
            <a:ahLst/>
            <a:cxnLst/>
            <a:rect r="r" b="b" t="t" l="l"/>
            <a:pathLst>
              <a:path h="1347664" w="3667112">
                <a:moveTo>
                  <a:pt x="0" y="0"/>
                </a:moveTo>
                <a:lnTo>
                  <a:pt x="3667113" y="0"/>
                </a:lnTo>
                <a:lnTo>
                  <a:pt x="3667113" y="1347663"/>
                </a:lnTo>
                <a:lnTo>
                  <a:pt x="0" y="13476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6489220" y="6049934"/>
            <a:ext cx="3667112" cy="1347664"/>
          </a:xfrm>
          <a:custGeom>
            <a:avLst/>
            <a:gdLst/>
            <a:ahLst/>
            <a:cxnLst/>
            <a:rect r="r" b="b" t="t" l="l"/>
            <a:pathLst>
              <a:path h="1347664" w="3667112">
                <a:moveTo>
                  <a:pt x="0" y="0"/>
                </a:moveTo>
                <a:lnTo>
                  <a:pt x="3667112" y="0"/>
                </a:lnTo>
                <a:lnTo>
                  <a:pt x="3667112" y="1347663"/>
                </a:lnTo>
                <a:lnTo>
                  <a:pt x="0" y="13476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788513" y="4846714"/>
            <a:ext cx="3774808" cy="1203220"/>
          </a:xfrm>
          <a:custGeom>
            <a:avLst/>
            <a:gdLst/>
            <a:ahLst/>
            <a:cxnLst/>
            <a:rect r="r" b="b" t="t" l="l"/>
            <a:pathLst>
              <a:path h="1203220" w="3774808">
                <a:moveTo>
                  <a:pt x="0" y="0"/>
                </a:moveTo>
                <a:lnTo>
                  <a:pt x="3774807" y="0"/>
                </a:lnTo>
                <a:lnTo>
                  <a:pt x="3774807" y="1203220"/>
                </a:lnTo>
                <a:lnTo>
                  <a:pt x="0" y="1203220"/>
                </a:lnTo>
                <a:lnTo>
                  <a:pt x="0" y="0"/>
                </a:lnTo>
                <a:close/>
              </a:path>
            </a:pathLst>
          </a:custGeom>
          <a:blipFill>
            <a:blip r:embed="rId11"/>
            <a:stretch>
              <a:fillRect l="0" t="0" r="0" b="0"/>
            </a:stretch>
          </a:blipFill>
        </p:spPr>
      </p:sp>
      <p:sp>
        <p:nvSpPr>
          <p:cNvPr name="TextBox 14" id="14"/>
          <p:cNvSpPr txBox="true"/>
          <p:nvPr/>
        </p:nvSpPr>
        <p:spPr>
          <a:xfrm rot="0">
            <a:off x="17259300" y="102491"/>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4</a:t>
            </a:r>
          </a:p>
        </p:txBody>
      </p:sp>
      <p:sp>
        <p:nvSpPr>
          <p:cNvPr name="TextBox 15" id="15"/>
          <p:cNvSpPr txBox="true"/>
          <p:nvPr/>
        </p:nvSpPr>
        <p:spPr>
          <a:xfrm rot="0">
            <a:off x="6947022" y="282194"/>
            <a:ext cx="5014062"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METODE PENELITIAN</a:t>
            </a:r>
          </a:p>
        </p:txBody>
      </p:sp>
      <p:sp>
        <p:nvSpPr>
          <p:cNvPr name="TextBox 16" id="16"/>
          <p:cNvSpPr txBox="true"/>
          <p:nvPr/>
        </p:nvSpPr>
        <p:spPr>
          <a:xfrm rot="0">
            <a:off x="11236054" y="4980647"/>
            <a:ext cx="2879725"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Fira Sans"/>
                <a:ea typeface="Fira Sans"/>
                <a:cs typeface="Fira Sans"/>
                <a:sym typeface="Fira Sans"/>
              </a:rPr>
              <a:t>Diagram Alir</a:t>
            </a:r>
          </a:p>
        </p:txBody>
      </p:sp>
      <p:sp>
        <p:nvSpPr>
          <p:cNvPr name="TextBox 17" id="17"/>
          <p:cNvSpPr txBox="true"/>
          <p:nvPr/>
        </p:nvSpPr>
        <p:spPr>
          <a:xfrm rot="0">
            <a:off x="389335" y="3547028"/>
            <a:ext cx="4362607" cy="1996231"/>
          </a:xfrm>
          <a:prstGeom prst="rect">
            <a:avLst/>
          </a:prstGeom>
        </p:spPr>
        <p:txBody>
          <a:bodyPr anchor="t" rtlCol="false" tIns="0" lIns="0" bIns="0" rIns="0">
            <a:spAutoFit/>
          </a:bodyPr>
          <a:lstStyle/>
          <a:p>
            <a:pPr algn="just">
              <a:lnSpc>
                <a:spcPts val="2321"/>
              </a:lnSpc>
            </a:pPr>
            <a:r>
              <a:rPr lang="en-US" sz="1658">
                <a:solidFill>
                  <a:srgbClr val="FFFFFF"/>
                </a:solidFill>
                <a:latin typeface="Fira Sans"/>
                <a:ea typeface="Fira Sans"/>
                <a:cs typeface="Fira Sans"/>
                <a:sym typeface="Fira Sans"/>
              </a:rPr>
              <a:t>Menggunakan data sekunder dari BPS Provinsi Lampung tahun 2024 yang berisi jumlah penduduk, laju pertumbuhan, persentase penduduk, kepadatan, dan rasio jenis kelamin. Data dipilih karena sudah melalui proses validasi resmi sehingga akurat dan kredibel.</a:t>
            </a:r>
          </a:p>
        </p:txBody>
      </p:sp>
      <p:sp>
        <p:nvSpPr>
          <p:cNvPr name="TextBox 18" id="18"/>
          <p:cNvSpPr txBox="true"/>
          <p:nvPr/>
        </p:nvSpPr>
        <p:spPr>
          <a:xfrm rot="0">
            <a:off x="1703660" y="2426436"/>
            <a:ext cx="1733957" cy="489664"/>
          </a:xfrm>
          <a:prstGeom prst="rect">
            <a:avLst/>
          </a:prstGeom>
        </p:spPr>
        <p:txBody>
          <a:bodyPr anchor="t" rtlCol="false" tIns="0" lIns="0" bIns="0" rIns="0">
            <a:spAutoFit/>
          </a:bodyPr>
          <a:lstStyle/>
          <a:p>
            <a:pPr algn="just">
              <a:lnSpc>
                <a:spcPts val="3985"/>
              </a:lnSpc>
            </a:pPr>
            <a:r>
              <a:rPr lang="en-US" sz="2846">
                <a:solidFill>
                  <a:srgbClr val="000000"/>
                </a:solidFill>
                <a:latin typeface="Fira Sans"/>
                <a:ea typeface="Fira Sans"/>
                <a:cs typeface="Fira Sans"/>
                <a:sym typeface="Fira Sans"/>
              </a:rPr>
              <a:t>Jenis Data</a:t>
            </a:r>
          </a:p>
        </p:txBody>
      </p:sp>
      <p:sp>
        <p:nvSpPr>
          <p:cNvPr name="TextBox 19" id="19"/>
          <p:cNvSpPr txBox="true"/>
          <p:nvPr/>
        </p:nvSpPr>
        <p:spPr>
          <a:xfrm rot="0">
            <a:off x="6489220" y="2286259"/>
            <a:ext cx="3261482" cy="889294"/>
          </a:xfrm>
          <a:prstGeom prst="rect">
            <a:avLst/>
          </a:prstGeom>
        </p:spPr>
        <p:txBody>
          <a:bodyPr anchor="t" rtlCol="false" tIns="0" lIns="0" bIns="0" rIns="0">
            <a:spAutoFit/>
          </a:bodyPr>
          <a:lstStyle/>
          <a:p>
            <a:pPr algn="ctr">
              <a:lnSpc>
                <a:spcPts val="3538"/>
              </a:lnSpc>
            </a:pPr>
            <a:r>
              <a:rPr lang="en-US" sz="2527">
                <a:solidFill>
                  <a:srgbClr val="000000"/>
                </a:solidFill>
                <a:latin typeface="Fira Sans"/>
                <a:ea typeface="Fira Sans"/>
                <a:cs typeface="Fira Sans"/>
                <a:sym typeface="Fira Sans"/>
              </a:rPr>
              <a:t> T</a:t>
            </a:r>
            <a:r>
              <a:rPr lang="en-US" sz="2527">
                <a:solidFill>
                  <a:srgbClr val="000000"/>
                </a:solidFill>
                <a:latin typeface="Fira Sans"/>
                <a:ea typeface="Fira Sans"/>
                <a:cs typeface="Fira Sans"/>
                <a:sym typeface="Fira Sans"/>
              </a:rPr>
              <a:t>eknik Pengumpulan </a:t>
            </a:r>
          </a:p>
          <a:p>
            <a:pPr algn="ctr">
              <a:lnSpc>
                <a:spcPts val="3538"/>
              </a:lnSpc>
            </a:pPr>
            <a:r>
              <a:rPr lang="en-US" sz="2527">
                <a:solidFill>
                  <a:srgbClr val="000000"/>
                </a:solidFill>
                <a:latin typeface="Fira Sans"/>
                <a:ea typeface="Fira Sans"/>
                <a:cs typeface="Fira Sans"/>
                <a:sym typeface="Fira Sans"/>
              </a:rPr>
              <a:t>Data</a:t>
            </a:r>
          </a:p>
        </p:txBody>
      </p:sp>
      <p:sp>
        <p:nvSpPr>
          <p:cNvPr name="TextBox 20" id="20"/>
          <p:cNvSpPr txBox="true"/>
          <p:nvPr/>
        </p:nvSpPr>
        <p:spPr>
          <a:xfrm rot="0">
            <a:off x="5670060" y="3404153"/>
            <a:ext cx="4899803" cy="2281981"/>
          </a:xfrm>
          <a:prstGeom prst="rect">
            <a:avLst/>
          </a:prstGeom>
        </p:spPr>
        <p:txBody>
          <a:bodyPr anchor="t" rtlCol="false" tIns="0" lIns="0" bIns="0" rIns="0">
            <a:spAutoFit/>
          </a:bodyPr>
          <a:lstStyle/>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Dataset diunduh dari situs resmi BPS dalam format CSV.</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Data diimpor ke R Studio menggunakan read.csv().</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Dilakukan pembersihan awal: menghapus nilai hilang, duplikasi, dan penyesuaian nama kolom serta tipe data.</a:t>
            </a:r>
          </a:p>
          <a:p>
            <a:pPr algn="just">
              <a:lnSpc>
                <a:spcPts val="2321"/>
              </a:lnSpc>
            </a:pPr>
          </a:p>
        </p:txBody>
      </p:sp>
      <p:sp>
        <p:nvSpPr>
          <p:cNvPr name="TextBox 21" id="21"/>
          <p:cNvSpPr txBox="true"/>
          <p:nvPr/>
        </p:nvSpPr>
        <p:spPr>
          <a:xfrm rot="0">
            <a:off x="1861334" y="6152859"/>
            <a:ext cx="1733957" cy="994489"/>
          </a:xfrm>
          <a:prstGeom prst="rect">
            <a:avLst/>
          </a:prstGeom>
        </p:spPr>
        <p:txBody>
          <a:bodyPr anchor="t" rtlCol="false" tIns="0" lIns="0" bIns="0" rIns="0">
            <a:spAutoFit/>
          </a:bodyPr>
          <a:lstStyle/>
          <a:p>
            <a:pPr algn="ctr">
              <a:lnSpc>
                <a:spcPts val="3985"/>
              </a:lnSpc>
            </a:pPr>
            <a:r>
              <a:rPr lang="en-US" sz="2846">
                <a:solidFill>
                  <a:srgbClr val="000000"/>
                </a:solidFill>
                <a:latin typeface="Fira Sans"/>
                <a:ea typeface="Fira Sans"/>
                <a:cs typeface="Fira Sans"/>
                <a:sym typeface="Fira Sans"/>
              </a:rPr>
              <a:t>Variabel P</a:t>
            </a:r>
            <a:r>
              <a:rPr lang="en-US" sz="2846">
                <a:solidFill>
                  <a:srgbClr val="000000"/>
                </a:solidFill>
                <a:latin typeface="Fira Sans"/>
                <a:ea typeface="Fira Sans"/>
                <a:cs typeface="Fira Sans"/>
                <a:sym typeface="Fira Sans"/>
              </a:rPr>
              <a:t>enelitian</a:t>
            </a:r>
          </a:p>
        </p:txBody>
      </p:sp>
      <p:sp>
        <p:nvSpPr>
          <p:cNvPr name="TextBox 22" id="22"/>
          <p:cNvSpPr txBox="true"/>
          <p:nvPr/>
        </p:nvSpPr>
        <p:spPr>
          <a:xfrm rot="0">
            <a:off x="389335" y="7569047"/>
            <a:ext cx="4362607" cy="1996231"/>
          </a:xfrm>
          <a:prstGeom prst="rect">
            <a:avLst/>
          </a:prstGeom>
        </p:spPr>
        <p:txBody>
          <a:bodyPr anchor="t" rtlCol="false" tIns="0" lIns="0" bIns="0" rIns="0">
            <a:spAutoFit/>
          </a:bodyPr>
          <a:lstStyle/>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Variabel Utama: Jumlah penduduk, Laju pertumbuhan (%), Persentase penduduk, Kepadatan (jiwa/km²), Rasio jenis kelamin.</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Variabel Turunan: KepadatanGroup, GrowthGroup,Dominasi_JK, DominasiFlag</a:t>
            </a:r>
          </a:p>
          <a:p>
            <a:pPr algn="just">
              <a:lnSpc>
                <a:spcPts val="2321"/>
              </a:lnSpc>
            </a:pPr>
          </a:p>
        </p:txBody>
      </p:sp>
      <p:sp>
        <p:nvSpPr>
          <p:cNvPr name="TextBox 23" id="23"/>
          <p:cNvSpPr txBox="true"/>
          <p:nvPr/>
        </p:nvSpPr>
        <p:spPr>
          <a:xfrm rot="0">
            <a:off x="6559919" y="6152859"/>
            <a:ext cx="3525714" cy="884867"/>
          </a:xfrm>
          <a:prstGeom prst="rect">
            <a:avLst/>
          </a:prstGeom>
        </p:spPr>
        <p:txBody>
          <a:bodyPr anchor="t" rtlCol="false" tIns="0" lIns="0" bIns="0" rIns="0">
            <a:spAutoFit/>
          </a:bodyPr>
          <a:lstStyle/>
          <a:p>
            <a:pPr algn="ctr">
              <a:lnSpc>
                <a:spcPts val="3519"/>
              </a:lnSpc>
            </a:pPr>
            <a:r>
              <a:rPr lang="en-US" sz="2513">
                <a:solidFill>
                  <a:srgbClr val="000000"/>
                </a:solidFill>
                <a:latin typeface="Fira Sans"/>
                <a:ea typeface="Fira Sans"/>
                <a:cs typeface="Fira Sans"/>
                <a:sym typeface="Fira Sans"/>
              </a:rPr>
              <a:t> Teknik Pengolahan Data (Wrangling)</a:t>
            </a:r>
          </a:p>
        </p:txBody>
      </p:sp>
      <p:sp>
        <p:nvSpPr>
          <p:cNvPr name="TextBox 24" id="24"/>
          <p:cNvSpPr txBox="true"/>
          <p:nvPr/>
        </p:nvSpPr>
        <p:spPr>
          <a:xfrm rot="0">
            <a:off x="5670060" y="7626197"/>
            <a:ext cx="4899803" cy="2281981"/>
          </a:xfrm>
          <a:prstGeom prst="rect">
            <a:avLst/>
          </a:prstGeom>
        </p:spPr>
        <p:txBody>
          <a:bodyPr anchor="t" rtlCol="false" tIns="0" lIns="0" bIns="0" rIns="0">
            <a:spAutoFit/>
          </a:bodyPr>
          <a:lstStyle/>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Cleaning: hapus missing value &amp; duplikasi, konversi tipe data, standarisasi format.</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Transformation: membuat variabel kategori dengan mutate() dan case_when().</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Filtering &amp; Sorting: memilih data relevan dan mengurutkan untuk analisis.</a:t>
            </a:r>
          </a:p>
          <a:p>
            <a:pPr algn="just">
              <a:lnSpc>
                <a:spcPts val="2321"/>
              </a:lnSpc>
            </a:pPr>
          </a:p>
          <a:p>
            <a:pPr algn="just">
              <a:lnSpc>
                <a:spcPts val="232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0E0"/>
        </a:solidFill>
      </p:bgPr>
    </p:bg>
    <p:spTree>
      <p:nvGrpSpPr>
        <p:cNvPr id="1" name=""/>
        <p:cNvGrpSpPr/>
        <p:nvPr/>
      </p:nvGrpSpPr>
      <p:grpSpPr>
        <a:xfrm>
          <a:off x="0" y="0"/>
          <a:ext cx="0" cy="0"/>
          <a:chOff x="0" y="0"/>
          <a:chExt cx="0" cy="0"/>
        </a:xfrm>
      </p:grpSpPr>
      <p:sp>
        <p:nvSpPr>
          <p:cNvPr name="Freeform 2" id="2"/>
          <p:cNvSpPr/>
          <p:nvPr/>
        </p:nvSpPr>
        <p:spPr>
          <a:xfrm flipH="false" flipV="false" rot="0">
            <a:off x="1207581" y="709318"/>
            <a:ext cx="16088631" cy="8567196"/>
          </a:xfrm>
          <a:custGeom>
            <a:avLst/>
            <a:gdLst/>
            <a:ahLst/>
            <a:cxnLst/>
            <a:rect r="r" b="b" t="t" l="l"/>
            <a:pathLst>
              <a:path h="8567196" w="16088631">
                <a:moveTo>
                  <a:pt x="0" y="0"/>
                </a:moveTo>
                <a:lnTo>
                  <a:pt x="16088631" y="0"/>
                </a:lnTo>
                <a:lnTo>
                  <a:pt x="16088631" y="8567196"/>
                </a:lnTo>
                <a:lnTo>
                  <a:pt x="0" y="8567196"/>
                </a:lnTo>
                <a:lnTo>
                  <a:pt x="0" y="0"/>
                </a:lnTo>
                <a:close/>
              </a:path>
            </a:pathLst>
          </a:custGeom>
          <a:blipFill>
            <a:blip r:embed="rId2">
              <a:alphaModFix amt="7999"/>
            </a:blip>
            <a:stretch>
              <a:fillRect l="0" t="0" r="0" b="0"/>
            </a:stretch>
          </a:blipFill>
        </p:spPr>
      </p:sp>
      <p:grpSp>
        <p:nvGrpSpPr>
          <p:cNvPr name="Group 3" id="3"/>
          <p:cNvGrpSpPr/>
          <p:nvPr/>
        </p:nvGrpSpPr>
        <p:grpSpPr>
          <a:xfrm rot="0">
            <a:off x="16101826" y="-1982851"/>
            <a:ext cx="1114431" cy="3086100"/>
            <a:chOff x="0" y="0"/>
            <a:chExt cx="293513" cy="812800"/>
          </a:xfrm>
        </p:grpSpPr>
        <p:sp>
          <p:nvSpPr>
            <p:cNvPr name="Freeform 4" id="4"/>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5" id="5"/>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880007" y="367495"/>
            <a:ext cx="7312592" cy="850089"/>
          </a:xfrm>
          <a:custGeom>
            <a:avLst/>
            <a:gdLst/>
            <a:ahLst/>
            <a:cxnLst/>
            <a:rect r="r" b="b" t="t" l="l"/>
            <a:pathLst>
              <a:path h="850089" w="7312592">
                <a:moveTo>
                  <a:pt x="0" y="0"/>
                </a:moveTo>
                <a:lnTo>
                  <a:pt x="7312593" y="0"/>
                </a:lnTo>
                <a:lnTo>
                  <a:pt x="7312593" y="850089"/>
                </a:lnTo>
                <a:lnTo>
                  <a:pt x="0" y="850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49379" y="2667763"/>
            <a:ext cx="10541425" cy="6856457"/>
          </a:xfrm>
          <a:custGeom>
            <a:avLst/>
            <a:gdLst/>
            <a:ahLst/>
            <a:cxnLst/>
            <a:rect r="r" b="b" t="t" l="l"/>
            <a:pathLst>
              <a:path h="6856457" w="10541425">
                <a:moveTo>
                  <a:pt x="0" y="0"/>
                </a:moveTo>
                <a:lnTo>
                  <a:pt x="10541425" y="0"/>
                </a:lnTo>
                <a:lnTo>
                  <a:pt x="10541425" y="6856457"/>
                </a:lnTo>
                <a:lnTo>
                  <a:pt x="0" y="6856457"/>
                </a:lnTo>
                <a:lnTo>
                  <a:pt x="0" y="0"/>
                </a:lnTo>
                <a:close/>
              </a:path>
            </a:pathLst>
          </a:custGeom>
          <a:blipFill>
            <a:blip r:embed="rId5"/>
            <a:stretch>
              <a:fillRect l="0" t="0" r="0" b="0"/>
            </a:stretch>
          </a:blipFill>
        </p:spPr>
      </p:sp>
      <p:sp>
        <p:nvSpPr>
          <p:cNvPr name="Freeform 8" id="8"/>
          <p:cNvSpPr/>
          <p:nvPr/>
        </p:nvSpPr>
        <p:spPr>
          <a:xfrm flipH="false" flipV="false" rot="0">
            <a:off x="147098" y="-19100"/>
            <a:ext cx="1204563" cy="1232290"/>
          </a:xfrm>
          <a:custGeom>
            <a:avLst/>
            <a:gdLst/>
            <a:ahLst/>
            <a:cxnLst/>
            <a:rect r="r" b="b" t="t" l="l"/>
            <a:pathLst>
              <a:path h="1232290" w="1204563">
                <a:moveTo>
                  <a:pt x="0" y="0"/>
                </a:moveTo>
                <a:lnTo>
                  <a:pt x="1204563" y="0"/>
                </a:lnTo>
                <a:lnTo>
                  <a:pt x="1204563" y="1232289"/>
                </a:lnTo>
                <a:lnTo>
                  <a:pt x="0" y="1232289"/>
                </a:lnTo>
                <a:lnTo>
                  <a:pt x="0" y="0"/>
                </a:lnTo>
                <a:close/>
              </a:path>
            </a:pathLst>
          </a:custGeom>
          <a:blipFill>
            <a:blip r:embed="rId6"/>
            <a:stretch>
              <a:fillRect l="0" t="0" r="0" b="0"/>
            </a:stretch>
          </a:blipFill>
        </p:spPr>
      </p:sp>
      <p:sp>
        <p:nvSpPr>
          <p:cNvPr name="TextBox 9" id="9"/>
          <p:cNvSpPr txBox="true"/>
          <p:nvPr/>
        </p:nvSpPr>
        <p:spPr>
          <a:xfrm rot="0">
            <a:off x="5355496" y="334387"/>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10" id="10"/>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5</a:t>
            </a:r>
          </a:p>
        </p:txBody>
      </p:sp>
      <p:sp>
        <p:nvSpPr>
          <p:cNvPr name="TextBox 11" id="11"/>
          <p:cNvSpPr txBox="true"/>
          <p:nvPr/>
        </p:nvSpPr>
        <p:spPr>
          <a:xfrm rot="0">
            <a:off x="387372" y="1635651"/>
            <a:ext cx="12869084"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Struktur Data Mentah Kependudukan Provinsi Lampung Tahun 2024 </a:t>
            </a:r>
          </a:p>
        </p:txBody>
      </p:sp>
      <p:sp>
        <p:nvSpPr>
          <p:cNvPr name="TextBox 12" id="12"/>
          <p:cNvSpPr txBox="true"/>
          <p:nvPr/>
        </p:nvSpPr>
        <p:spPr>
          <a:xfrm rot="0">
            <a:off x="11697408" y="2620138"/>
            <a:ext cx="5807899" cy="701217"/>
          </a:xfrm>
          <a:prstGeom prst="rect">
            <a:avLst/>
          </a:prstGeom>
        </p:spPr>
        <p:txBody>
          <a:bodyPr anchor="t" rtlCol="false" tIns="0" lIns="0" bIns="0" rIns="0">
            <a:spAutoFit/>
          </a:bodyPr>
          <a:lstStyle/>
          <a:p>
            <a:pPr algn="l" marL="435690" indent="-217845" lvl="1">
              <a:lnSpc>
                <a:spcPts val="2825"/>
              </a:lnSpc>
              <a:buAutoNum type="arabicPeriod" startAt="1"/>
            </a:pPr>
            <a:r>
              <a:rPr lang="en-US" sz="2018">
                <a:solidFill>
                  <a:srgbClr val="000000"/>
                </a:solidFill>
                <a:latin typeface="Fira Sans"/>
                <a:ea typeface="Fira Sans"/>
                <a:cs typeface="Fira Sans"/>
                <a:sym typeface="Fira Sans"/>
              </a:rPr>
              <a:t> D</a:t>
            </a:r>
            <a:r>
              <a:rPr lang="en-US" sz="2018">
                <a:solidFill>
                  <a:srgbClr val="000000"/>
                </a:solidFill>
                <a:latin typeface="Fira Sans"/>
                <a:ea typeface="Fira Sans"/>
                <a:cs typeface="Fira Sans"/>
                <a:sym typeface="Fira Sans"/>
              </a:rPr>
              <a:t>ataset berisi 16 kabupaten/kota di Provinsi Lampung.</a:t>
            </a:r>
          </a:p>
        </p:txBody>
      </p:sp>
      <p:sp>
        <p:nvSpPr>
          <p:cNvPr name="TextBox 13" id="13"/>
          <p:cNvSpPr txBox="true"/>
          <p:nvPr/>
        </p:nvSpPr>
        <p:spPr>
          <a:xfrm rot="0">
            <a:off x="11697335" y="4794708"/>
            <a:ext cx="5807973" cy="348792"/>
          </a:xfrm>
          <a:prstGeom prst="rect">
            <a:avLst/>
          </a:prstGeom>
        </p:spPr>
        <p:txBody>
          <a:bodyPr anchor="t" rtlCol="false" tIns="0" lIns="0" bIns="0" rIns="0">
            <a:spAutoFit/>
          </a:bodyPr>
          <a:lstStyle/>
          <a:p>
            <a:pPr algn="ctr">
              <a:lnSpc>
                <a:spcPts val="2825"/>
              </a:lnSpc>
            </a:pPr>
            <a:r>
              <a:rPr lang="en-US" sz="2018">
                <a:solidFill>
                  <a:srgbClr val="000000"/>
                </a:solidFill>
                <a:latin typeface="Fira Sans"/>
                <a:ea typeface="Fira Sans"/>
                <a:cs typeface="Fira Sans"/>
                <a:sym typeface="Fira Sans"/>
              </a:rPr>
              <a:t>2.  Tidak ada missing value pada data mentah.</a:t>
            </a:r>
          </a:p>
        </p:txBody>
      </p:sp>
      <p:sp>
        <p:nvSpPr>
          <p:cNvPr name="TextBox 14" id="14"/>
          <p:cNvSpPr txBox="true"/>
          <p:nvPr/>
        </p:nvSpPr>
        <p:spPr>
          <a:xfrm rot="0">
            <a:off x="12398667" y="3397556"/>
            <a:ext cx="4817589" cy="1320952"/>
          </a:xfrm>
          <a:prstGeom prst="rect">
            <a:avLst/>
          </a:prstGeom>
        </p:spPr>
        <p:txBody>
          <a:bodyPr anchor="t" rtlCol="false" tIns="0" lIns="0" bIns="0" rIns="0">
            <a:spAutoFit/>
          </a:bodyPr>
          <a:lstStyle/>
          <a:p>
            <a:pPr algn="just">
              <a:lnSpc>
                <a:spcPts val="2661"/>
              </a:lnSpc>
            </a:pPr>
            <a:r>
              <a:rPr lang="en-US" sz="1901">
                <a:solidFill>
                  <a:srgbClr val="000000"/>
                </a:solidFill>
                <a:latin typeface="Open Sans"/>
                <a:ea typeface="Open Sans"/>
                <a:cs typeface="Open Sans"/>
                <a:sym typeface="Open Sans"/>
              </a:rPr>
              <a:t>Dengan 5 v</a:t>
            </a:r>
            <a:r>
              <a:rPr lang="en-US" sz="1901">
                <a:solidFill>
                  <a:srgbClr val="000000"/>
                </a:solidFill>
                <a:latin typeface="Open Sans"/>
                <a:ea typeface="Open Sans"/>
                <a:cs typeface="Open Sans"/>
                <a:sym typeface="Open Sans"/>
              </a:rPr>
              <a:t>ariabel utama: Jumlah Penduduk, Laju Pertumbuhan, Persentase Penduduk, Kepadatan, dan Rasio Jenis Kelamin.</a:t>
            </a:r>
          </a:p>
        </p:txBody>
      </p:sp>
      <p:sp>
        <p:nvSpPr>
          <p:cNvPr name="TextBox 15" id="15"/>
          <p:cNvSpPr txBox="true"/>
          <p:nvPr/>
        </p:nvSpPr>
        <p:spPr>
          <a:xfrm rot="0">
            <a:off x="12398667" y="5645149"/>
            <a:ext cx="4817589" cy="1320952"/>
          </a:xfrm>
          <a:prstGeom prst="rect">
            <a:avLst/>
          </a:prstGeom>
        </p:spPr>
        <p:txBody>
          <a:bodyPr anchor="t" rtlCol="false" tIns="0" lIns="0" bIns="0" rIns="0">
            <a:spAutoFit/>
          </a:bodyPr>
          <a:lstStyle/>
          <a:p>
            <a:pPr algn="just">
              <a:lnSpc>
                <a:spcPts val="2661"/>
              </a:lnSpc>
            </a:pPr>
            <a:r>
              <a:rPr lang="en-US" sz="1901">
                <a:solidFill>
                  <a:srgbClr val="000000"/>
                </a:solidFill>
                <a:latin typeface="Open Sans"/>
                <a:ea typeface="Open Sans"/>
                <a:cs typeface="Open Sans"/>
                <a:sym typeface="Open Sans"/>
              </a:rPr>
              <a:t>Beberapa v</a:t>
            </a:r>
            <a:r>
              <a:rPr lang="en-US" sz="1901">
                <a:solidFill>
                  <a:srgbClr val="000000"/>
                </a:solidFill>
                <a:latin typeface="Open Sans"/>
                <a:ea typeface="Open Sans"/>
                <a:cs typeface="Open Sans"/>
                <a:sym typeface="Open Sans"/>
              </a:rPr>
              <a:t>ariabel numerik masih menggunakan koma, titik ribuan, dan perlu dikonversi ke format numerik bersih saat wrangling</a:t>
            </a:r>
          </a:p>
        </p:txBody>
      </p:sp>
      <p:sp>
        <p:nvSpPr>
          <p:cNvPr name="TextBox 16" id="16"/>
          <p:cNvSpPr txBox="true"/>
          <p:nvPr/>
        </p:nvSpPr>
        <p:spPr>
          <a:xfrm rot="0">
            <a:off x="11999151" y="7032776"/>
            <a:ext cx="5297061" cy="701217"/>
          </a:xfrm>
          <a:prstGeom prst="rect">
            <a:avLst/>
          </a:prstGeom>
        </p:spPr>
        <p:txBody>
          <a:bodyPr anchor="t" rtlCol="false" tIns="0" lIns="0" bIns="0" rIns="0">
            <a:spAutoFit/>
          </a:bodyPr>
          <a:lstStyle/>
          <a:p>
            <a:pPr algn="l">
              <a:lnSpc>
                <a:spcPts val="2825"/>
              </a:lnSpc>
            </a:pPr>
            <a:r>
              <a:rPr lang="en-US" sz="2018">
                <a:solidFill>
                  <a:srgbClr val="000000"/>
                </a:solidFill>
                <a:latin typeface="Fira Sans"/>
                <a:ea typeface="Fira Sans"/>
                <a:cs typeface="Fira Sans"/>
                <a:sym typeface="Fira Sans"/>
              </a:rPr>
              <a:t>4. Nama kolom masih panjang sehingga perlu distandarkan.</a:t>
            </a:r>
          </a:p>
        </p:txBody>
      </p:sp>
      <p:sp>
        <p:nvSpPr>
          <p:cNvPr name="TextBox 17" id="17"/>
          <p:cNvSpPr txBox="true"/>
          <p:nvPr/>
        </p:nvSpPr>
        <p:spPr>
          <a:xfrm rot="0">
            <a:off x="11999151" y="7810194"/>
            <a:ext cx="5807899" cy="701217"/>
          </a:xfrm>
          <a:prstGeom prst="rect">
            <a:avLst/>
          </a:prstGeom>
        </p:spPr>
        <p:txBody>
          <a:bodyPr anchor="t" rtlCol="false" tIns="0" lIns="0" bIns="0" rIns="0">
            <a:spAutoFit/>
          </a:bodyPr>
          <a:lstStyle/>
          <a:p>
            <a:pPr algn="l">
              <a:lnSpc>
                <a:spcPts val="2825"/>
              </a:lnSpc>
            </a:pPr>
            <a:r>
              <a:rPr lang="en-US" sz="2018">
                <a:solidFill>
                  <a:srgbClr val="000000"/>
                </a:solidFill>
                <a:latin typeface="Fira Sans"/>
                <a:ea typeface="Fira Sans"/>
                <a:cs typeface="Fira Sans"/>
                <a:sym typeface="Fira Sans"/>
              </a:rPr>
              <a:t>5. Data masih dalam urutan asli (belum diurutkan atau dikelompokkan).</a:t>
            </a:r>
          </a:p>
        </p:txBody>
      </p:sp>
      <p:sp>
        <p:nvSpPr>
          <p:cNvPr name="TextBox 18" id="18"/>
          <p:cNvSpPr txBox="true"/>
          <p:nvPr/>
        </p:nvSpPr>
        <p:spPr>
          <a:xfrm rot="0">
            <a:off x="12398667" y="8602919"/>
            <a:ext cx="4817589" cy="655381"/>
          </a:xfrm>
          <a:prstGeom prst="rect">
            <a:avLst/>
          </a:prstGeom>
        </p:spPr>
        <p:txBody>
          <a:bodyPr anchor="t" rtlCol="false" tIns="0" lIns="0" bIns="0" rIns="0">
            <a:spAutoFit/>
          </a:bodyPr>
          <a:lstStyle/>
          <a:p>
            <a:pPr algn="just">
              <a:lnSpc>
                <a:spcPts val="2661"/>
              </a:lnSpc>
            </a:pPr>
            <a:r>
              <a:rPr lang="en-US" sz="1901">
                <a:solidFill>
                  <a:srgbClr val="000000"/>
                </a:solidFill>
                <a:latin typeface="Open Sans"/>
                <a:ea typeface="Open Sans"/>
                <a:cs typeface="Open Sans"/>
                <a:sym typeface="Open Sans"/>
              </a:rPr>
              <a:t>Seh</a:t>
            </a:r>
            <a:r>
              <a:rPr lang="en-US" sz="1901">
                <a:solidFill>
                  <a:srgbClr val="000000"/>
                </a:solidFill>
                <a:latin typeface="Open Sans"/>
                <a:ea typeface="Open Sans"/>
                <a:cs typeface="Open Sans"/>
                <a:sym typeface="Open Sans"/>
              </a:rPr>
              <a:t>ingga pola awal belum terlihat jelas sebelum dilakukan wrangling.</a:t>
            </a:r>
          </a:p>
        </p:txBody>
      </p:sp>
      <p:sp>
        <p:nvSpPr>
          <p:cNvPr name="TextBox 19" id="19"/>
          <p:cNvSpPr txBox="true"/>
          <p:nvPr/>
        </p:nvSpPr>
        <p:spPr>
          <a:xfrm rot="0">
            <a:off x="11993245" y="5210175"/>
            <a:ext cx="3784600" cy="349249"/>
          </a:xfrm>
          <a:prstGeom prst="rect">
            <a:avLst/>
          </a:prstGeom>
        </p:spPr>
        <p:txBody>
          <a:bodyPr anchor="t" rtlCol="false" tIns="0" lIns="0" bIns="0" rIns="0">
            <a:spAutoFit/>
          </a:bodyPr>
          <a:lstStyle/>
          <a:p>
            <a:pPr algn="ctr">
              <a:lnSpc>
                <a:spcPts val="2800"/>
              </a:lnSpc>
            </a:pPr>
            <a:r>
              <a:rPr lang="en-US" sz="2000">
                <a:solidFill>
                  <a:srgbClr val="000000"/>
                </a:solidFill>
                <a:latin typeface="Fira Sans"/>
                <a:ea typeface="Fira Sans"/>
                <a:cs typeface="Fira Sans"/>
                <a:sym typeface="Fira Sans"/>
              </a:rPr>
              <a:t>3. Form</a:t>
            </a:r>
            <a:r>
              <a:rPr lang="en-US" sz="2000">
                <a:solidFill>
                  <a:srgbClr val="000000"/>
                </a:solidFill>
                <a:latin typeface="Fira Sans"/>
                <a:ea typeface="Fira Sans"/>
                <a:cs typeface="Fira Sans"/>
                <a:sym typeface="Fira Sans"/>
              </a:rPr>
              <a:t>at angka masih bervariasi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0E0"/>
        </a:solidFill>
      </p:bgPr>
    </p:bg>
    <p:spTree>
      <p:nvGrpSpPr>
        <p:cNvPr id="1" name=""/>
        <p:cNvGrpSpPr/>
        <p:nvPr/>
      </p:nvGrpSpPr>
      <p:grpSpPr>
        <a:xfrm>
          <a:off x="0" y="0"/>
          <a:ext cx="0" cy="0"/>
          <a:chOff x="0" y="0"/>
          <a:chExt cx="0" cy="0"/>
        </a:xfrm>
      </p:grpSpPr>
      <p:grpSp>
        <p:nvGrpSpPr>
          <p:cNvPr name="Group 2" id="2"/>
          <p:cNvGrpSpPr/>
          <p:nvPr/>
        </p:nvGrpSpPr>
        <p:grpSpPr>
          <a:xfrm rot="0">
            <a:off x="16101826" y="-1982851"/>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81174" y="178611"/>
            <a:ext cx="7312592" cy="850089"/>
          </a:xfrm>
          <a:custGeom>
            <a:avLst/>
            <a:gdLst/>
            <a:ahLst/>
            <a:cxnLst/>
            <a:rect r="r" b="b" t="t" l="l"/>
            <a:pathLst>
              <a:path h="850089" w="7312592">
                <a:moveTo>
                  <a:pt x="0" y="0"/>
                </a:moveTo>
                <a:lnTo>
                  <a:pt x="7312592" y="0"/>
                </a:lnTo>
                <a:lnTo>
                  <a:pt x="7312592" y="850089"/>
                </a:lnTo>
                <a:lnTo>
                  <a:pt x="0" y="850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3691" y="2030618"/>
            <a:ext cx="6938160" cy="4806323"/>
          </a:xfrm>
          <a:custGeom>
            <a:avLst/>
            <a:gdLst/>
            <a:ahLst/>
            <a:cxnLst/>
            <a:rect r="r" b="b" t="t" l="l"/>
            <a:pathLst>
              <a:path h="4806323" w="6938160">
                <a:moveTo>
                  <a:pt x="0" y="0"/>
                </a:moveTo>
                <a:lnTo>
                  <a:pt x="6938160" y="0"/>
                </a:lnTo>
                <a:lnTo>
                  <a:pt x="6938160" y="4806323"/>
                </a:lnTo>
                <a:lnTo>
                  <a:pt x="0" y="4806323"/>
                </a:lnTo>
                <a:lnTo>
                  <a:pt x="0" y="0"/>
                </a:lnTo>
                <a:close/>
              </a:path>
            </a:pathLst>
          </a:custGeom>
          <a:blipFill>
            <a:blip r:embed="rId4"/>
            <a:stretch>
              <a:fillRect l="0" t="0" r="0" b="0"/>
            </a:stretch>
          </a:blipFill>
        </p:spPr>
      </p:sp>
      <p:sp>
        <p:nvSpPr>
          <p:cNvPr name="Freeform 7" id="7"/>
          <p:cNvSpPr/>
          <p:nvPr/>
        </p:nvSpPr>
        <p:spPr>
          <a:xfrm flipH="false" flipV="false" rot="0">
            <a:off x="10360636" y="2037311"/>
            <a:ext cx="6855620" cy="4585730"/>
          </a:xfrm>
          <a:custGeom>
            <a:avLst/>
            <a:gdLst/>
            <a:ahLst/>
            <a:cxnLst/>
            <a:rect r="r" b="b" t="t" l="l"/>
            <a:pathLst>
              <a:path h="4585730" w="6855620">
                <a:moveTo>
                  <a:pt x="0" y="0"/>
                </a:moveTo>
                <a:lnTo>
                  <a:pt x="6855621" y="0"/>
                </a:lnTo>
                <a:lnTo>
                  <a:pt x="6855621" y="4585730"/>
                </a:lnTo>
                <a:lnTo>
                  <a:pt x="0" y="4585730"/>
                </a:lnTo>
                <a:lnTo>
                  <a:pt x="0" y="0"/>
                </a:lnTo>
                <a:close/>
              </a:path>
            </a:pathLst>
          </a:custGeom>
          <a:blipFill>
            <a:blip r:embed="rId5"/>
            <a:stretch>
              <a:fillRect l="0" t="0" r="0" b="0"/>
            </a:stretch>
          </a:blipFill>
        </p:spPr>
      </p:sp>
      <p:sp>
        <p:nvSpPr>
          <p:cNvPr name="TextBox 8" id="8"/>
          <p:cNvSpPr txBox="true"/>
          <p:nvPr/>
        </p:nvSpPr>
        <p:spPr>
          <a:xfrm rot="0">
            <a:off x="5756663" y="177454"/>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9" id="9"/>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6</a:t>
            </a:r>
          </a:p>
        </p:txBody>
      </p:sp>
      <p:sp>
        <p:nvSpPr>
          <p:cNvPr name="TextBox 10" id="10"/>
          <p:cNvSpPr txBox="true"/>
          <p:nvPr/>
        </p:nvSpPr>
        <p:spPr>
          <a:xfrm rot="0">
            <a:off x="466139" y="1226073"/>
            <a:ext cx="8761929"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Perbandingan Sebelum dan Setelah Subsetting</a:t>
            </a:r>
          </a:p>
        </p:txBody>
      </p:sp>
      <p:sp>
        <p:nvSpPr>
          <p:cNvPr name="TextBox 11" id="11"/>
          <p:cNvSpPr txBox="true"/>
          <p:nvPr/>
        </p:nvSpPr>
        <p:spPr>
          <a:xfrm rot="0">
            <a:off x="2840777" y="7062921"/>
            <a:ext cx="4143987" cy="488314"/>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Fira Sans"/>
                <a:ea typeface="Fira Sans"/>
                <a:cs typeface="Fira Sans"/>
                <a:sym typeface="Fira Sans"/>
              </a:rPr>
              <a:t>Diagram batang kepadatan penduduk per Kabupaten/Kota sebelum dilakukan subsetting. </a:t>
            </a:r>
          </a:p>
        </p:txBody>
      </p:sp>
      <p:sp>
        <p:nvSpPr>
          <p:cNvPr name="TextBox 12" id="12"/>
          <p:cNvSpPr txBox="true"/>
          <p:nvPr/>
        </p:nvSpPr>
        <p:spPr>
          <a:xfrm rot="0">
            <a:off x="11810165" y="6833051"/>
            <a:ext cx="4291660" cy="488314"/>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Fira Sans"/>
                <a:ea typeface="Fira Sans"/>
                <a:cs typeface="Fira Sans"/>
                <a:sym typeface="Fira Sans"/>
              </a:rPr>
              <a:t>Diagram batang kepadatan penduduk per Kabupaten/Kota setelah dilakukan subsetting</a:t>
            </a:r>
          </a:p>
        </p:txBody>
      </p:sp>
      <p:sp>
        <p:nvSpPr>
          <p:cNvPr name="TextBox 13" id="13"/>
          <p:cNvSpPr txBox="true"/>
          <p:nvPr/>
        </p:nvSpPr>
        <p:spPr>
          <a:xfrm rot="0">
            <a:off x="466139" y="7714266"/>
            <a:ext cx="8471331" cy="1934597"/>
          </a:xfrm>
          <a:prstGeom prst="rect">
            <a:avLst/>
          </a:prstGeom>
        </p:spPr>
        <p:txBody>
          <a:bodyPr anchor="t" rtlCol="false" tIns="0" lIns="0" bIns="0" rIns="0">
            <a:spAutoFit/>
          </a:bodyPr>
          <a:lstStyle/>
          <a:p>
            <a:pPr algn="just">
              <a:lnSpc>
                <a:spcPts val="3093"/>
              </a:lnSpc>
              <a:spcBef>
                <a:spcPct val="0"/>
              </a:spcBef>
            </a:pPr>
            <a:r>
              <a:rPr lang="en-US" sz="2209">
                <a:solidFill>
                  <a:srgbClr val="000000"/>
                </a:solidFill>
                <a:latin typeface="Bree Serif"/>
                <a:ea typeface="Bree Serif"/>
                <a:cs typeface="Bree Serif"/>
                <a:sym typeface="Bree Serif"/>
              </a:rPr>
              <a:t>S</a:t>
            </a:r>
            <a:r>
              <a:rPr lang="en-US" sz="2209">
                <a:solidFill>
                  <a:srgbClr val="000000"/>
                </a:solidFill>
                <a:latin typeface="Bree Serif"/>
                <a:ea typeface="Bree Serif"/>
                <a:cs typeface="Bree Serif"/>
                <a:sym typeface="Bree Serif"/>
              </a:rPr>
              <a:t>ebelum subsetting, grafik menampilkan seluruh kabupaten/kota sehingga pola kepadatan penduduk kurang terlihat jelas. Wilayah sangat padat bercampur dengan wilayah ber-kepadatan rendah, sehingga nilai ekstrem seperti Kota Bandar Lampung dan Kota Metro belum tampak dominan.</a:t>
            </a:r>
          </a:p>
        </p:txBody>
      </p:sp>
      <p:sp>
        <p:nvSpPr>
          <p:cNvPr name="TextBox 14" id="14"/>
          <p:cNvSpPr txBox="true"/>
          <p:nvPr/>
        </p:nvSpPr>
        <p:spPr>
          <a:xfrm rot="0">
            <a:off x="9552781" y="7519003"/>
            <a:ext cx="8471331" cy="2325122"/>
          </a:xfrm>
          <a:prstGeom prst="rect">
            <a:avLst/>
          </a:prstGeom>
        </p:spPr>
        <p:txBody>
          <a:bodyPr anchor="t" rtlCol="false" tIns="0" lIns="0" bIns="0" rIns="0">
            <a:spAutoFit/>
          </a:bodyPr>
          <a:lstStyle/>
          <a:p>
            <a:pPr algn="just">
              <a:lnSpc>
                <a:spcPts val="3093"/>
              </a:lnSpc>
              <a:spcBef>
                <a:spcPct val="0"/>
              </a:spcBef>
            </a:pPr>
            <a:r>
              <a:rPr lang="en-US" sz="2209">
                <a:solidFill>
                  <a:srgbClr val="000000"/>
                </a:solidFill>
                <a:latin typeface="Bree Serif"/>
                <a:ea typeface="Bree Serif"/>
                <a:cs typeface="Bree Serif"/>
                <a:sym typeface="Bree Serif"/>
              </a:rPr>
              <a:t>S</a:t>
            </a:r>
            <a:r>
              <a:rPr lang="en-US" sz="2209">
                <a:solidFill>
                  <a:srgbClr val="000000"/>
                </a:solidFill>
                <a:latin typeface="Bree Serif"/>
                <a:ea typeface="Bree Serif"/>
                <a:cs typeface="Bree Serif"/>
                <a:sym typeface="Bree Serif"/>
              </a:rPr>
              <a:t>etelah subsetting hanya pada kategori “Sangat Padat”, grafik menjadi lebih fokus dan bersih. Perbandingan antarwilayah terlihat jauh lebih jelas, memudahkan identifikasi pola dan analisis karakteristik wilayah ber-kepadatan tinggi. Subsetting membantu meningkatkan ketepatan interpretasi dan membuat hasil analisis lebih informatif.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CEC"/>
        </a:solidFill>
      </p:bgPr>
    </p:bg>
    <p:spTree>
      <p:nvGrpSpPr>
        <p:cNvPr id="1" name=""/>
        <p:cNvGrpSpPr/>
        <p:nvPr/>
      </p:nvGrpSpPr>
      <p:grpSpPr>
        <a:xfrm>
          <a:off x="0" y="0"/>
          <a:ext cx="0" cy="0"/>
          <a:chOff x="0" y="0"/>
          <a:chExt cx="0" cy="0"/>
        </a:xfrm>
      </p:grpSpPr>
      <p:grpSp>
        <p:nvGrpSpPr>
          <p:cNvPr name="Group 2" id="2"/>
          <p:cNvGrpSpPr/>
          <p:nvPr/>
        </p:nvGrpSpPr>
        <p:grpSpPr>
          <a:xfrm rot="0">
            <a:off x="16101826" y="-1982851"/>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069880" y="2832490"/>
            <a:ext cx="378839" cy="378839"/>
          </a:xfrm>
          <a:custGeom>
            <a:avLst/>
            <a:gdLst/>
            <a:ahLst/>
            <a:cxnLst/>
            <a:rect r="r" b="b" t="t" l="l"/>
            <a:pathLst>
              <a:path h="378839" w="378839">
                <a:moveTo>
                  <a:pt x="0" y="0"/>
                </a:moveTo>
                <a:lnTo>
                  <a:pt x="378840" y="0"/>
                </a:lnTo>
                <a:lnTo>
                  <a:pt x="378840" y="378839"/>
                </a:lnTo>
                <a:lnTo>
                  <a:pt x="0" y="378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80007" y="367495"/>
            <a:ext cx="7312592" cy="850089"/>
          </a:xfrm>
          <a:custGeom>
            <a:avLst/>
            <a:gdLst/>
            <a:ahLst/>
            <a:cxnLst/>
            <a:rect r="r" b="b" t="t" l="l"/>
            <a:pathLst>
              <a:path h="850089" w="7312592">
                <a:moveTo>
                  <a:pt x="0" y="0"/>
                </a:moveTo>
                <a:lnTo>
                  <a:pt x="7312593" y="0"/>
                </a:lnTo>
                <a:lnTo>
                  <a:pt x="7312593" y="850089"/>
                </a:lnTo>
                <a:lnTo>
                  <a:pt x="0" y="850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5211" y="2177939"/>
            <a:ext cx="7069594" cy="4938107"/>
          </a:xfrm>
          <a:custGeom>
            <a:avLst/>
            <a:gdLst/>
            <a:ahLst/>
            <a:cxnLst/>
            <a:rect r="r" b="b" t="t" l="l"/>
            <a:pathLst>
              <a:path h="4938107" w="7069594">
                <a:moveTo>
                  <a:pt x="0" y="0"/>
                </a:moveTo>
                <a:lnTo>
                  <a:pt x="7069593" y="0"/>
                </a:lnTo>
                <a:lnTo>
                  <a:pt x="7069593" y="4938107"/>
                </a:lnTo>
                <a:lnTo>
                  <a:pt x="0" y="4938107"/>
                </a:lnTo>
                <a:lnTo>
                  <a:pt x="0" y="0"/>
                </a:lnTo>
                <a:close/>
              </a:path>
            </a:pathLst>
          </a:custGeom>
          <a:blipFill>
            <a:blip r:embed="rId6"/>
            <a:stretch>
              <a:fillRect l="0" t="0" r="0" b="0"/>
            </a:stretch>
          </a:blipFill>
        </p:spPr>
      </p:sp>
      <p:sp>
        <p:nvSpPr>
          <p:cNvPr name="Freeform 8" id="8"/>
          <p:cNvSpPr/>
          <p:nvPr/>
        </p:nvSpPr>
        <p:spPr>
          <a:xfrm flipH="false" flipV="false" rot="0">
            <a:off x="10233287" y="2177939"/>
            <a:ext cx="7384343" cy="5061343"/>
          </a:xfrm>
          <a:custGeom>
            <a:avLst/>
            <a:gdLst/>
            <a:ahLst/>
            <a:cxnLst/>
            <a:rect r="r" b="b" t="t" l="l"/>
            <a:pathLst>
              <a:path h="5061343" w="7384343">
                <a:moveTo>
                  <a:pt x="0" y="0"/>
                </a:moveTo>
                <a:lnTo>
                  <a:pt x="7384344" y="0"/>
                </a:lnTo>
                <a:lnTo>
                  <a:pt x="7384344" y="5061343"/>
                </a:lnTo>
                <a:lnTo>
                  <a:pt x="0" y="5061343"/>
                </a:lnTo>
                <a:lnTo>
                  <a:pt x="0" y="0"/>
                </a:lnTo>
                <a:close/>
              </a:path>
            </a:pathLst>
          </a:custGeom>
          <a:blipFill>
            <a:blip r:embed="rId7"/>
            <a:stretch>
              <a:fillRect l="0" t="-2248" r="0" b="-2248"/>
            </a:stretch>
          </a:blipFill>
        </p:spPr>
      </p:sp>
      <p:sp>
        <p:nvSpPr>
          <p:cNvPr name="TextBox 9" id="9"/>
          <p:cNvSpPr txBox="true"/>
          <p:nvPr/>
        </p:nvSpPr>
        <p:spPr>
          <a:xfrm rot="0">
            <a:off x="5355496" y="282194"/>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10" id="10"/>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7</a:t>
            </a:r>
          </a:p>
        </p:txBody>
      </p:sp>
      <p:sp>
        <p:nvSpPr>
          <p:cNvPr name="TextBox 11" id="11"/>
          <p:cNvSpPr txBox="true"/>
          <p:nvPr/>
        </p:nvSpPr>
        <p:spPr>
          <a:xfrm rot="0">
            <a:off x="342665" y="1392444"/>
            <a:ext cx="8193638"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Perbandingan Sebelum dan Setelah Sorting</a:t>
            </a:r>
          </a:p>
        </p:txBody>
      </p:sp>
      <p:sp>
        <p:nvSpPr>
          <p:cNvPr name="TextBox 12" id="12"/>
          <p:cNvSpPr txBox="true"/>
          <p:nvPr/>
        </p:nvSpPr>
        <p:spPr>
          <a:xfrm rot="0">
            <a:off x="2299506" y="7361743"/>
            <a:ext cx="5161002" cy="585469"/>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Fira Sans"/>
                <a:ea typeface="Fira Sans"/>
                <a:cs typeface="Fira Sans"/>
                <a:sym typeface="Fira Sans"/>
              </a:rPr>
              <a:t>Diagram batang Kepadatan Penduduk per Kabupaten/Kota sebelum dilakukan proses Sorting. </a:t>
            </a:r>
          </a:p>
        </p:txBody>
      </p:sp>
      <p:sp>
        <p:nvSpPr>
          <p:cNvPr name="TextBox 13" id="13"/>
          <p:cNvSpPr txBox="true"/>
          <p:nvPr/>
        </p:nvSpPr>
        <p:spPr>
          <a:xfrm rot="0">
            <a:off x="11631371" y="7361743"/>
            <a:ext cx="5125013" cy="585469"/>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Fira Sans"/>
                <a:ea typeface="Fira Sans"/>
                <a:cs typeface="Fira Sans"/>
                <a:sym typeface="Fira Sans"/>
              </a:rPr>
              <a:t>Diagram batang Kepadatan Penduduk per Kabupaten/Kota setelah dilakukan proses Sorting</a:t>
            </a:r>
          </a:p>
        </p:txBody>
      </p:sp>
      <p:sp>
        <p:nvSpPr>
          <p:cNvPr name="TextBox 14" id="14"/>
          <p:cNvSpPr txBox="true"/>
          <p:nvPr/>
        </p:nvSpPr>
        <p:spPr>
          <a:xfrm rot="0">
            <a:off x="48966" y="8192910"/>
            <a:ext cx="8725082" cy="1180572"/>
          </a:xfrm>
          <a:prstGeom prst="rect">
            <a:avLst/>
          </a:prstGeom>
        </p:spPr>
        <p:txBody>
          <a:bodyPr anchor="t" rtlCol="false" tIns="0" lIns="0" bIns="0" rIns="0">
            <a:spAutoFit/>
          </a:bodyPr>
          <a:lstStyle/>
          <a:p>
            <a:pPr algn="just">
              <a:lnSpc>
                <a:spcPts val="3179"/>
              </a:lnSpc>
              <a:spcBef>
                <a:spcPct val="0"/>
              </a:spcBef>
            </a:pPr>
            <a:r>
              <a:rPr lang="en-US" sz="2270">
                <a:solidFill>
                  <a:srgbClr val="000000"/>
                </a:solidFill>
                <a:latin typeface="Bree Serif"/>
                <a:ea typeface="Bree Serif"/>
                <a:cs typeface="Bree Serif"/>
                <a:sym typeface="Bree Serif"/>
              </a:rPr>
              <a:t>S</a:t>
            </a:r>
            <a:r>
              <a:rPr lang="en-US" sz="2270">
                <a:solidFill>
                  <a:srgbClr val="000000"/>
                </a:solidFill>
                <a:latin typeface="Bree Serif"/>
                <a:ea typeface="Bree Serif"/>
                <a:cs typeface="Bree Serif"/>
                <a:sym typeface="Bree Serif"/>
              </a:rPr>
              <a:t>ebelum Sorting: urutan kabupaten/kota masih sesuai urutan asli dataset sehingga pola kepadatan tidak terlihat jelas. Wilayah kepadatan tinggi bercampur dengan wilayah kepadatan rendah.</a:t>
            </a:r>
          </a:p>
        </p:txBody>
      </p:sp>
      <p:sp>
        <p:nvSpPr>
          <p:cNvPr name="TextBox 15" id="15"/>
          <p:cNvSpPr txBox="true"/>
          <p:nvPr/>
        </p:nvSpPr>
        <p:spPr>
          <a:xfrm rot="0">
            <a:off x="9562918" y="8192910"/>
            <a:ext cx="8725082" cy="1180572"/>
          </a:xfrm>
          <a:prstGeom prst="rect">
            <a:avLst/>
          </a:prstGeom>
        </p:spPr>
        <p:txBody>
          <a:bodyPr anchor="t" rtlCol="false" tIns="0" lIns="0" bIns="0" rIns="0">
            <a:spAutoFit/>
          </a:bodyPr>
          <a:lstStyle/>
          <a:p>
            <a:pPr algn="just">
              <a:lnSpc>
                <a:spcPts val="3179"/>
              </a:lnSpc>
              <a:spcBef>
                <a:spcPct val="0"/>
              </a:spcBef>
            </a:pPr>
            <a:r>
              <a:rPr lang="en-US" sz="2270">
                <a:solidFill>
                  <a:srgbClr val="000000"/>
                </a:solidFill>
                <a:latin typeface="Bree Serif"/>
                <a:ea typeface="Bree Serif"/>
                <a:cs typeface="Bree Serif"/>
                <a:sym typeface="Bree Serif"/>
              </a:rPr>
              <a:t>S</a:t>
            </a:r>
            <a:r>
              <a:rPr lang="en-US" sz="2270">
                <a:solidFill>
                  <a:srgbClr val="000000"/>
                </a:solidFill>
                <a:latin typeface="Bree Serif"/>
                <a:ea typeface="Bree Serif"/>
                <a:cs typeface="Bree Serif"/>
                <a:sym typeface="Bree Serif"/>
              </a:rPr>
              <a:t>etelah Sorting: data diurutkan dari kepadatan tertinggi ke terendah (descending), sehingga pola distribusi lebih jelas dan nilai ekstrem (Bandar Lampung &amp; Metro) langsung terlihat.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CEC"/>
        </a:solidFill>
      </p:bgPr>
    </p:bg>
    <p:spTree>
      <p:nvGrpSpPr>
        <p:cNvPr id="1" name=""/>
        <p:cNvGrpSpPr/>
        <p:nvPr/>
      </p:nvGrpSpPr>
      <p:grpSpPr>
        <a:xfrm>
          <a:off x="0" y="0"/>
          <a:ext cx="0" cy="0"/>
          <a:chOff x="0" y="0"/>
          <a:chExt cx="0" cy="0"/>
        </a:xfrm>
      </p:grpSpPr>
      <p:grpSp>
        <p:nvGrpSpPr>
          <p:cNvPr name="Group 2" id="2"/>
          <p:cNvGrpSpPr/>
          <p:nvPr/>
        </p:nvGrpSpPr>
        <p:grpSpPr>
          <a:xfrm rot="0">
            <a:off x="16101826" y="-1982851"/>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207797" y="0"/>
            <a:ext cx="9189539" cy="10002219"/>
          </a:xfrm>
          <a:custGeom>
            <a:avLst/>
            <a:gdLst/>
            <a:ahLst/>
            <a:cxnLst/>
            <a:rect r="r" b="b" t="t" l="l"/>
            <a:pathLst>
              <a:path h="10002219" w="9189539">
                <a:moveTo>
                  <a:pt x="0" y="0"/>
                </a:moveTo>
                <a:lnTo>
                  <a:pt x="9189539" y="0"/>
                </a:lnTo>
                <a:lnTo>
                  <a:pt x="9189539" y="10002219"/>
                </a:lnTo>
                <a:lnTo>
                  <a:pt x="0" y="1000221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80007" y="253161"/>
            <a:ext cx="7312592" cy="850089"/>
          </a:xfrm>
          <a:custGeom>
            <a:avLst/>
            <a:gdLst/>
            <a:ahLst/>
            <a:cxnLst/>
            <a:rect r="r" b="b" t="t" l="l"/>
            <a:pathLst>
              <a:path h="850089" w="7312592">
                <a:moveTo>
                  <a:pt x="0" y="0"/>
                </a:moveTo>
                <a:lnTo>
                  <a:pt x="7312593" y="0"/>
                </a:lnTo>
                <a:lnTo>
                  <a:pt x="7312593" y="850088"/>
                </a:lnTo>
                <a:lnTo>
                  <a:pt x="0" y="850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2950" y="1888779"/>
            <a:ext cx="6954116" cy="4880725"/>
          </a:xfrm>
          <a:custGeom>
            <a:avLst/>
            <a:gdLst/>
            <a:ahLst/>
            <a:cxnLst/>
            <a:rect r="r" b="b" t="t" l="l"/>
            <a:pathLst>
              <a:path h="4880725" w="6954116">
                <a:moveTo>
                  <a:pt x="0" y="0"/>
                </a:moveTo>
                <a:lnTo>
                  <a:pt x="6954115" y="0"/>
                </a:lnTo>
                <a:lnTo>
                  <a:pt x="6954115" y="4880725"/>
                </a:lnTo>
                <a:lnTo>
                  <a:pt x="0" y="4880725"/>
                </a:lnTo>
                <a:lnTo>
                  <a:pt x="0" y="0"/>
                </a:lnTo>
                <a:close/>
              </a:path>
            </a:pathLst>
          </a:custGeom>
          <a:blipFill>
            <a:blip r:embed="rId6"/>
            <a:stretch>
              <a:fillRect l="0" t="0" r="0" b="0"/>
            </a:stretch>
          </a:blipFill>
        </p:spPr>
      </p:sp>
      <p:sp>
        <p:nvSpPr>
          <p:cNvPr name="Freeform 8" id="8"/>
          <p:cNvSpPr/>
          <p:nvPr/>
        </p:nvSpPr>
        <p:spPr>
          <a:xfrm flipH="false" flipV="false" rot="0">
            <a:off x="9672211" y="1812579"/>
            <a:ext cx="7416144" cy="4806554"/>
          </a:xfrm>
          <a:custGeom>
            <a:avLst/>
            <a:gdLst/>
            <a:ahLst/>
            <a:cxnLst/>
            <a:rect r="r" b="b" t="t" l="l"/>
            <a:pathLst>
              <a:path h="4806554" w="7416144">
                <a:moveTo>
                  <a:pt x="0" y="0"/>
                </a:moveTo>
                <a:lnTo>
                  <a:pt x="7416144" y="0"/>
                </a:lnTo>
                <a:lnTo>
                  <a:pt x="7416144" y="4806553"/>
                </a:lnTo>
                <a:lnTo>
                  <a:pt x="0" y="4806553"/>
                </a:lnTo>
                <a:lnTo>
                  <a:pt x="0" y="0"/>
                </a:lnTo>
                <a:close/>
              </a:path>
            </a:pathLst>
          </a:custGeom>
          <a:blipFill>
            <a:blip r:embed="rId7"/>
            <a:stretch>
              <a:fillRect l="0" t="0" r="0" b="0"/>
            </a:stretch>
          </a:blipFill>
        </p:spPr>
      </p:sp>
      <p:sp>
        <p:nvSpPr>
          <p:cNvPr name="TextBox 9" id="9"/>
          <p:cNvSpPr txBox="true"/>
          <p:nvPr/>
        </p:nvSpPr>
        <p:spPr>
          <a:xfrm rot="0">
            <a:off x="5384015" y="244129"/>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10" id="10"/>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8</a:t>
            </a:r>
          </a:p>
        </p:txBody>
      </p:sp>
      <p:sp>
        <p:nvSpPr>
          <p:cNvPr name="TextBox 11" id="11"/>
          <p:cNvSpPr txBox="true"/>
          <p:nvPr/>
        </p:nvSpPr>
        <p:spPr>
          <a:xfrm rot="0">
            <a:off x="175541" y="1150909"/>
            <a:ext cx="10416947"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 </a:t>
            </a:r>
            <a:r>
              <a:rPr lang="en-US" sz="3200">
                <a:solidFill>
                  <a:srgbClr val="1800AD"/>
                </a:solidFill>
                <a:latin typeface="Fira Sans"/>
                <a:ea typeface="Fira Sans"/>
                <a:cs typeface="Fira Sans"/>
                <a:sym typeface="Fira Sans"/>
              </a:rPr>
              <a:t>Perbandingan Sebelum dan Setelah </a:t>
            </a:r>
            <a:r>
              <a:rPr lang="en-US" sz="3200">
                <a:solidFill>
                  <a:srgbClr val="1800AD"/>
                </a:solidFill>
                <a:latin typeface="Fira Sans"/>
                <a:ea typeface="Fira Sans"/>
                <a:cs typeface="Fira Sans"/>
                <a:sym typeface="Fira Sans"/>
              </a:rPr>
              <a:t> Proses Wrangling</a:t>
            </a:r>
          </a:p>
        </p:txBody>
      </p:sp>
      <p:sp>
        <p:nvSpPr>
          <p:cNvPr name="TextBox 12" id="12"/>
          <p:cNvSpPr txBox="true"/>
          <p:nvPr/>
        </p:nvSpPr>
        <p:spPr>
          <a:xfrm rot="0">
            <a:off x="1838153" y="6943124"/>
            <a:ext cx="6083710" cy="630554"/>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Fira Sans"/>
                <a:ea typeface="Fira Sans"/>
                <a:cs typeface="Fira Sans"/>
                <a:sym typeface="Fira Sans"/>
              </a:rPr>
              <a:t>Visualisa</a:t>
            </a:r>
            <a:r>
              <a:rPr lang="en-US" sz="1800">
                <a:solidFill>
                  <a:srgbClr val="000000"/>
                </a:solidFill>
                <a:latin typeface="Fira Sans"/>
                <a:ea typeface="Fira Sans"/>
                <a:cs typeface="Fira Sans"/>
                <a:sym typeface="Fira Sans"/>
              </a:rPr>
              <a:t>si laju pertumbuhan penduduk berdasarkan data mentah sebelum dilakukan proses Wrangling. </a:t>
            </a:r>
          </a:p>
        </p:txBody>
      </p:sp>
      <p:sp>
        <p:nvSpPr>
          <p:cNvPr name="TextBox 13" id="13"/>
          <p:cNvSpPr txBox="true"/>
          <p:nvPr/>
        </p:nvSpPr>
        <p:spPr>
          <a:xfrm rot="0">
            <a:off x="10098958" y="6828175"/>
            <a:ext cx="7160342" cy="656589"/>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Fira Sans"/>
                <a:ea typeface="Fira Sans"/>
                <a:cs typeface="Fira Sans"/>
                <a:sym typeface="Fira Sans"/>
              </a:rPr>
              <a:t> Visualisasi laju pertumbuhan penduduk berdasarkan data mentah setelah dilakukan proses Wrangling</a:t>
            </a:r>
          </a:p>
        </p:txBody>
      </p:sp>
      <p:sp>
        <p:nvSpPr>
          <p:cNvPr name="TextBox 14" id="14"/>
          <p:cNvSpPr txBox="true"/>
          <p:nvPr/>
        </p:nvSpPr>
        <p:spPr>
          <a:xfrm rot="0">
            <a:off x="645885" y="7861320"/>
            <a:ext cx="8156682" cy="1507085"/>
          </a:xfrm>
          <a:prstGeom prst="rect">
            <a:avLst/>
          </a:prstGeom>
        </p:spPr>
        <p:txBody>
          <a:bodyPr anchor="t" rtlCol="false" tIns="0" lIns="0" bIns="0" rIns="0">
            <a:spAutoFit/>
          </a:bodyPr>
          <a:lstStyle/>
          <a:p>
            <a:pPr algn="just">
              <a:lnSpc>
                <a:spcPts val="3032"/>
              </a:lnSpc>
              <a:spcBef>
                <a:spcPct val="0"/>
              </a:spcBef>
            </a:pPr>
            <a:r>
              <a:rPr lang="en-US" sz="2165">
                <a:solidFill>
                  <a:srgbClr val="000000"/>
                </a:solidFill>
                <a:latin typeface="Bree Serif"/>
                <a:ea typeface="Bree Serif"/>
                <a:cs typeface="Bree Serif"/>
                <a:sym typeface="Bree Serif"/>
              </a:rPr>
              <a:t>Grafik sebelum wrangling menunjukkan data yang masih berantakan, seperti format angka yang tidak seragam, urutan kabupaten/kota acak, dan belum adanya kategori tambahan. Kondisi ini membuat pola pertumbuhan penduduk sulit dibaca.</a:t>
            </a:r>
          </a:p>
        </p:txBody>
      </p:sp>
      <p:sp>
        <p:nvSpPr>
          <p:cNvPr name="TextBox 15" id="15"/>
          <p:cNvSpPr txBox="true"/>
          <p:nvPr/>
        </p:nvSpPr>
        <p:spPr>
          <a:xfrm rot="0">
            <a:off x="9498699" y="7684282"/>
            <a:ext cx="8594381" cy="1851636"/>
          </a:xfrm>
          <a:prstGeom prst="rect">
            <a:avLst/>
          </a:prstGeom>
        </p:spPr>
        <p:txBody>
          <a:bodyPr anchor="t" rtlCol="false" tIns="0" lIns="0" bIns="0" rIns="0">
            <a:spAutoFit/>
          </a:bodyPr>
          <a:lstStyle/>
          <a:p>
            <a:pPr algn="just">
              <a:lnSpc>
                <a:spcPts val="2941"/>
              </a:lnSpc>
              <a:spcBef>
                <a:spcPct val="0"/>
              </a:spcBef>
            </a:pPr>
            <a:r>
              <a:rPr lang="en-US" sz="2100">
                <a:solidFill>
                  <a:srgbClr val="000000"/>
                </a:solidFill>
                <a:latin typeface="Bree Serif"/>
                <a:ea typeface="Bree Serif"/>
                <a:cs typeface="Bree Serif"/>
                <a:sym typeface="Bree Serif"/>
              </a:rPr>
              <a:t>Setel</a:t>
            </a:r>
            <a:r>
              <a:rPr lang="en-US" sz="2100">
                <a:solidFill>
                  <a:srgbClr val="000000"/>
                </a:solidFill>
                <a:latin typeface="Bree Serif"/>
                <a:ea typeface="Bree Serif"/>
                <a:cs typeface="Bree Serif"/>
                <a:sym typeface="Bree Serif"/>
              </a:rPr>
              <a:t>ah proses wrangling, data berhasil dibersihkan dan distandarisasi. Urutan kabupaten/kota telah tersortir, format numerik seragam, dan kategori baru seperti KepadatanGroup dan Dominasi_JK ditambahkan. Hal ini membuat visualisasi lebih informatif dan perbandingan antarwilayah menjadi jauh lebih jelas.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DAG4WjyDauY</dc:identifier>
  <dcterms:modified xsi:type="dcterms:W3CDTF">2011-08-01T06:04:30Z</dcterms:modified>
  <cp:revision>1</cp:revision>
  <dc:title>Pengelolaan Data Presentasi dalam Ungu Gaya Ilustratif Sederhana</dc:title>
</cp:coreProperties>
</file>